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86" r:id="rId14"/>
    <p:sldId id="267" r:id="rId15"/>
    <p:sldId id="270" r:id="rId16"/>
    <p:sldId id="272" r:id="rId17"/>
    <p:sldId id="289" r:id="rId18"/>
    <p:sldId id="268" r:id="rId19"/>
    <p:sldId id="271" r:id="rId20"/>
    <p:sldId id="269" r:id="rId21"/>
    <p:sldId id="288" r:id="rId22"/>
    <p:sldId id="275" r:id="rId23"/>
    <p:sldId id="274" r:id="rId24"/>
    <p:sldId id="273" r:id="rId25"/>
    <p:sldId id="276" r:id="rId26"/>
    <p:sldId id="277" r:id="rId27"/>
    <p:sldId id="278" r:id="rId28"/>
    <p:sldId id="290" r:id="rId29"/>
    <p:sldId id="280" r:id="rId30"/>
    <p:sldId id="281" r:id="rId31"/>
    <p:sldId id="284" r:id="rId32"/>
    <p:sldId id="291" r:id="rId33"/>
    <p:sldId id="287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175CB"/>
    <a:srgbClr val="00CCFF"/>
    <a:srgbClr val="0099FF"/>
    <a:srgbClr val="000066"/>
    <a:srgbClr val="336699"/>
    <a:srgbClr val="1270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33009-BB7E-4214-885C-9BF47AB52B47}" type="doc">
      <dgm:prSet loTypeId="urn:microsoft.com/office/officeart/2005/8/layout/radial3" loCatId="relationship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32A4D909-00BE-45F5-A0A7-64D1E159CF58}">
      <dgm:prSet phldrT="[Tekst]"/>
      <dgm:spPr/>
      <dgm:t>
        <a:bodyPr/>
        <a:lstStyle/>
        <a:p>
          <a:r>
            <a:rPr lang="pl-PL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RODZAJE</a:t>
          </a:r>
          <a:r>
            <a:rPr lang="pl-PL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pl-PL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ODDZIAŁYWAŃ</a:t>
          </a:r>
          <a:endParaRPr lang="pl-PL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5DF77528-137D-41B9-839A-6ACE3343BE43}" type="parTrans" cxnId="{69F91728-9E95-4883-89D3-389326517672}">
      <dgm:prSet/>
      <dgm:spPr/>
      <dgm:t>
        <a:bodyPr/>
        <a:lstStyle/>
        <a:p>
          <a:endParaRPr lang="pl-PL"/>
        </a:p>
      </dgm:t>
    </dgm:pt>
    <dgm:pt modelId="{55F2BF1A-2EAB-4065-8B59-3534F1483832}" type="sibTrans" cxnId="{69F91728-9E95-4883-89D3-389326517672}">
      <dgm:prSet/>
      <dgm:spPr/>
      <dgm:t>
        <a:bodyPr/>
        <a:lstStyle/>
        <a:p>
          <a:endParaRPr lang="pl-PL"/>
        </a:p>
      </dgm:t>
    </dgm:pt>
    <dgm:pt modelId="{2C4A00DE-AD1E-42D2-BDFC-75BC26B6DFC0}">
      <dgm:prSet phldrT="[Tekst]" custT="1"/>
      <dgm:spPr/>
      <dgm:t>
        <a:bodyPr/>
        <a:lstStyle/>
        <a:p>
          <a:r>
            <a:rPr lang="pl-PL" sz="9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POŚREDNIE</a:t>
          </a:r>
          <a:r>
            <a:rPr lang="pl-PL" sz="9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pl-PL" sz="9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BEZPOŚREDNIE</a:t>
          </a:r>
          <a:endParaRPr lang="pl-PL" sz="9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C3BFF0C-B761-416E-9460-0FEE0411529D}" type="parTrans" cxnId="{DFDB91B5-03DC-4B05-B200-378E43BBA2EA}">
      <dgm:prSet/>
      <dgm:spPr/>
      <dgm:t>
        <a:bodyPr/>
        <a:lstStyle/>
        <a:p>
          <a:endParaRPr lang="pl-PL"/>
        </a:p>
      </dgm:t>
    </dgm:pt>
    <dgm:pt modelId="{FD3F7642-1728-481F-9589-356F14D134FA}" type="sibTrans" cxnId="{DFDB91B5-03DC-4B05-B200-378E43BBA2EA}">
      <dgm:prSet/>
      <dgm:spPr/>
      <dgm:t>
        <a:bodyPr/>
        <a:lstStyle/>
        <a:p>
          <a:endParaRPr lang="pl-PL"/>
        </a:p>
      </dgm:t>
    </dgm:pt>
    <dgm:pt modelId="{7B3652CC-324E-45B1-84C5-C24CB7BF168B}">
      <dgm:prSet phldrT="[Tekst]" custT="1"/>
      <dgm:spPr/>
      <dgm:t>
        <a:bodyPr/>
        <a:lstStyle/>
        <a:p>
          <a:r>
            <a:rPr lang="pl-PL" sz="8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KRÓTKOTERMINOWE</a:t>
          </a:r>
          <a:r>
            <a:rPr lang="pl-PL" sz="800" b="1" smtClean="0">
              <a:solidFill>
                <a:srgbClr val="000066"/>
              </a:solidFill>
              <a:latin typeface="Constantia" pitchFamily="18" charset="0"/>
            </a:rPr>
            <a:t> </a:t>
          </a:r>
          <a:r>
            <a:rPr lang="pl-PL" sz="8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DŁUGOTERMINOWE</a:t>
          </a:r>
          <a:endParaRPr lang="pl-PL" sz="8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1389256C-5E86-4205-BD81-F3A9125BEC84}" type="parTrans" cxnId="{1011400C-D0B2-440A-AF32-135679E72F88}">
      <dgm:prSet/>
      <dgm:spPr/>
      <dgm:t>
        <a:bodyPr/>
        <a:lstStyle/>
        <a:p>
          <a:endParaRPr lang="pl-PL"/>
        </a:p>
      </dgm:t>
    </dgm:pt>
    <dgm:pt modelId="{D82E948B-5451-402F-A2DB-78F15A8F855F}" type="sibTrans" cxnId="{1011400C-D0B2-440A-AF32-135679E72F88}">
      <dgm:prSet/>
      <dgm:spPr/>
      <dgm:t>
        <a:bodyPr/>
        <a:lstStyle/>
        <a:p>
          <a:endParaRPr lang="pl-PL"/>
        </a:p>
      </dgm:t>
    </dgm:pt>
    <dgm:pt modelId="{66B1787E-3F22-4591-AC8C-9448C04E77E2}">
      <dgm:prSet phldrT="[Tekst]" custT="1"/>
      <dgm:spPr/>
      <dgm:t>
        <a:bodyPr/>
        <a:lstStyle/>
        <a:p>
          <a:r>
            <a:rPr lang="pl-PL" sz="8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ODWRACALNE NIEODWRACALNE</a:t>
          </a:r>
          <a:endParaRPr lang="pl-PL" sz="8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17062B6-8B6D-4A28-BEF0-95654CB0859E}" type="parTrans" cxnId="{36DF4B10-5850-4258-9E66-0017740B50BA}">
      <dgm:prSet/>
      <dgm:spPr/>
      <dgm:t>
        <a:bodyPr/>
        <a:lstStyle/>
        <a:p>
          <a:endParaRPr lang="pl-PL"/>
        </a:p>
      </dgm:t>
    </dgm:pt>
    <dgm:pt modelId="{99B9C0B5-B51D-4AAE-B485-AD2A6346861C}" type="sibTrans" cxnId="{36DF4B10-5850-4258-9E66-0017740B50BA}">
      <dgm:prSet/>
      <dgm:spPr/>
      <dgm:t>
        <a:bodyPr/>
        <a:lstStyle/>
        <a:p>
          <a:endParaRPr lang="pl-PL"/>
        </a:p>
      </dgm:t>
    </dgm:pt>
    <dgm:pt modelId="{4F5A76B9-4B92-4910-B62D-65A6A9C13F51}">
      <dgm:prSet phldrT="[Tekst]" custT="1"/>
      <dgm:spPr/>
      <dgm:t>
        <a:bodyPr/>
        <a:lstStyle/>
        <a:p>
          <a:r>
            <a:rPr lang="pl-PL" sz="9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LOKALNE</a:t>
          </a:r>
          <a:r>
            <a:rPr lang="pl-PL" sz="900" b="1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sz="9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PONADLOKALNE</a:t>
          </a:r>
          <a:endParaRPr lang="pl-PL" sz="9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CBEEAC8A-16C1-44F0-A43D-0A706CCF1A91}" type="parTrans" cxnId="{25E9DB26-3A36-4F8A-88A5-E536C0F0E0B8}">
      <dgm:prSet/>
      <dgm:spPr/>
      <dgm:t>
        <a:bodyPr/>
        <a:lstStyle/>
        <a:p>
          <a:endParaRPr lang="pl-PL"/>
        </a:p>
      </dgm:t>
    </dgm:pt>
    <dgm:pt modelId="{1647D3BC-3D5C-418C-9C13-78F76FFFFCFD}" type="sibTrans" cxnId="{25E9DB26-3A36-4F8A-88A5-E536C0F0E0B8}">
      <dgm:prSet/>
      <dgm:spPr/>
      <dgm:t>
        <a:bodyPr/>
        <a:lstStyle/>
        <a:p>
          <a:endParaRPr lang="pl-PL"/>
        </a:p>
      </dgm:t>
    </dgm:pt>
    <dgm:pt modelId="{9144AF47-3F31-45EE-9E74-D29078C19ADF}">
      <dgm:prSet phldrT="[Tekst]" custT="1"/>
      <dgm:spPr/>
      <dgm:t>
        <a:bodyPr/>
        <a:lstStyle/>
        <a:p>
          <a:r>
            <a:rPr lang="pl-PL" sz="900" b="1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SKUMULOWANE</a:t>
          </a:r>
          <a:endParaRPr lang="pl-PL" sz="900" b="1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06D5850E-E4D1-4436-8E2A-50041ADBEA3C}" type="parTrans" cxnId="{B07E68F1-832A-48C4-935E-237612127A61}">
      <dgm:prSet/>
      <dgm:spPr/>
      <dgm:t>
        <a:bodyPr/>
        <a:lstStyle/>
        <a:p>
          <a:endParaRPr lang="pl-PL"/>
        </a:p>
      </dgm:t>
    </dgm:pt>
    <dgm:pt modelId="{90F49036-CA12-4A43-A519-4440251A41A3}" type="sibTrans" cxnId="{B07E68F1-832A-48C4-935E-237612127A61}">
      <dgm:prSet/>
      <dgm:spPr/>
      <dgm:t>
        <a:bodyPr/>
        <a:lstStyle/>
        <a:p>
          <a:endParaRPr lang="pl-PL"/>
        </a:p>
      </dgm:t>
    </dgm:pt>
    <dgm:pt modelId="{A431CA4F-68C1-46ED-B7D5-E47BCE69ACE9}" type="pres">
      <dgm:prSet presAssocID="{D0F33009-BB7E-4214-885C-9BF47AB52B4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A08C837-741B-43CE-A98B-9374D1DD5E55}" type="pres">
      <dgm:prSet presAssocID="{D0F33009-BB7E-4214-885C-9BF47AB52B47}" presName="radial" presStyleCnt="0">
        <dgm:presLayoutVars>
          <dgm:animLvl val="ctr"/>
        </dgm:presLayoutVars>
      </dgm:prSet>
      <dgm:spPr/>
      <dgm:t>
        <a:bodyPr/>
        <a:lstStyle/>
        <a:p>
          <a:endParaRPr lang="pl-PL"/>
        </a:p>
      </dgm:t>
    </dgm:pt>
    <dgm:pt modelId="{3736C9EC-DA13-42E0-9DAD-F7F402C8766F}" type="pres">
      <dgm:prSet presAssocID="{32A4D909-00BE-45F5-A0A7-64D1E159CF58}" presName="centerShape" presStyleLbl="vennNode1" presStyleIdx="0" presStyleCnt="6" custScaleX="118903" custScaleY="109675"/>
      <dgm:spPr/>
      <dgm:t>
        <a:bodyPr/>
        <a:lstStyle/>
        <a:p>
          <a:endParaRPr lang="pl-PL"/>
        </a:p>
      </dgm:t>
    </dgm:pt>
    <dgm:pt modelId="{D4BAA7C4-3301-4E17-8AAA-AB640695CF80}" type="pres">
      <dgm:prSet presAssocID="{2C4A00DE-AD1E-42D2-BDFC-75BC26B6DFC0}" presName="node" presStyleLbl="vennNode1" presStyleIdx="1" presStyleCnt="6" custScaleX="119676" custScaleY="1222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73C181-07D8-4125-8626-2B1D621193C4}" type="pres">
      <dgm:prSet presAssocID="{7B3652CC-324E-45B1-84C5-C24CB7BF168B}" presName="node" presStyleLbl="vennNode1" presStyleIdx="2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8062A0-1999-4736-A050-AE5C2FC9E768}" type="pres">
      <dgm:prSet presAssocID="{66B1787E-3F22-4591-AC8C-9448C04E77E2}" presName="node" presStyleLbl="vennNode1" presStyleIdx="3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C45D22-8F17-4C46-A5C8-347303BBA706}" type="pres">
      <dgm:prSet presAssocID="{4F5A76B9-4B92-4910-B62D-65A6A9C13F51}" presName="node" presStyleLbl="vennNode1" presStyleIdx="4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C2065A-0CEB-4D49-A068-35CEE0C33A37}" type="pres">
      <dgm:prSet presAssocID="{9144AF47-3F31-45EE-9E74-D29078C19ADF}" presName="node" presStyleLbl="vennNode1" presStyleIdx="5" presStyleCnt="6" custScaleX="121000" custScaleY="121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6DF4B10-5850-4258-9E66-0017740B50BA}" srcId="{32A4D909-00BE-45F5-A0A7-64D1E159CF58}" destId="{66B1787E-3F22-4591-AC8C-9448C04E77E2}" srcOrd="2" destOrd="0" parTransId="{C17062B6-8B6D-4A28-BEF0-95654CB0859E}" sibTransId="{99B9C0B5-B51D-4AAE-B485-AD2A6346861C}"/>
    <dgm:cxn modelId="{BB9F20ED-BA05-4FCA-8DA6-AB0EEEB6FD3A}" type="presOf" srcId="{9144AF47-3F31-45EE-9E74-D29078C19ADF}" destId="{6EC2065A-0CEB-4D49-A068-35CEE0C33A37}" srcOrd="0" destOrd="0" presId="urn:microsoft.com/office/officeart/2005/8/layout/radial3"/>
    <dgm:cxn modelId="{DFDB91B5-03DC-4B05-B200-378E43BBA2EA}" srcId="{32A4D909-00BE-45F5-A0A7-64D1E159CF58}" destId="{2C4A00DE-AD1E-42D2-BDFC-75BC26B6DFC0}" srcOrd="0" destOrd="0" parTransId="{1C3BFF0C-B761-416E-9460-0FEE0411529D}" sibTransId="{FD3F7642-1728-481F-9589-356F14D134FA}"/>
    <dgm:cxn modelId="{3D3C3409-EF14-4E77-BC48-AAB75099362A}" type="presOf" srcId="{4F5A76B9-4B92-4910-B62D-65A6A9C13F51}" destId="{91C45D22-8F17-4C46-A5C8-347303BBA706}" srcOrd="0" destOrd="0" presId="urn:microsoft.com/office/officeart/2005/8/layout/radial3"/>
    <dgm:cxn modelId="{1011400C-D0B2-440A-AF32-135679E72F88}" srcId="{32A4D909-00BE-45F5-A0A7-64D1E159CF58}" destId="{7B3652CC-324E-45B1-84C5-C24CB7BF168B}" srcOrd="1" destOrd="0" parTransId="{1389256C-5E86-4205-BD81-F3A9125BEC84}" sibTransId="{D82E948B-5451-402F-A2DB-78F15A8F855F}"/>
    <dgm:cxn modelId="{CFD3EFC5-65DA-42BA-9F37-E6D79AB8C00F}" type="presOf" srcId="{7B3652CC-324E-45B1-84C5-C24CB7BF168B}" destId="{0B73C181-07D8-4125-8626-2B1D621193C4}" srcOrd="0" destOrd="0" presId="urn:microsoft.com/office/officeart/2005/8/layout/radial3"/>
    <dgm:cxn modelId="{128D91D4-24BA-441D-B090-45E00C413EB4}" type="presOf" srcId="{D0F33009-BB7E-4214-885C-9BF47AB52B47}" destId="{A431CA4F-68C1-46ED-B7D5-E47BCE69ACE9}" srcOrd="0" destOrd="0" presId="urn:microsoft.com/office/officeart/2005/8/layout/radial3"/>
    <dgm:cxn modelId="{69F91728-9E95-4883-89D3-389326517672}" srcId="{D0F33009-BB7E-4214-885C-9BF47AB52B47}" destId="{32A4D909-00BE-45F5-A0A7-64D1E159CF58}" srcOrd="0" destOrd="0" parTransId="{5DF77528-137D-41B9-839A-6ACE3343BE43}" sibTransId="{55F2BF1A-2EAB-4065-8B59-3534F1483832}"/>
    <dgm:cxn modelId="{BF963470-5CF7-4D05-89E1-479F1CCD82BD}" type="presOf" srcId="{2C4A00DE-AD1E-42D2-BDFC-75BC26B6DFC0}" destId="{D4BAA7C4-3301-4E17-8AAA-AB640695CF80}" srcOrd="0" destOrd="0" presId="urn:microsoft.com/office/officeart/2005/8/layout/radial3"/>
    <dgm:cxn modelId="{584C9170-0C4A-4A80-921C-A79B2581AEA3}" type="presOf" srcId="{32A4D909-00BE-45F5-A0A7-64D1E159CF58}" destId="{3736C9EC-DA13-42E0-9DAD-F7F402C8766F}" srcOrd="0" destOrd="0" presId="urn:microsoft.com/office/officeart/2005/8/layout/radial3"/>
    <dgm:cxn modelId="{25E9DB26-3A36-4F8A-88A5-E536C0F0E0B8}" srcId="{32A4D909-00BE-45F5-A0A7-64D1E159CF58}" destId="{4F5A76B9-4B92-4910-B62D-65A6A9C13F51}" srcOrd="3" destOrd="0" parTransId="{CBEEAC8A-16C1-44F0-A43D-0A706CCF1A91}" sibTransId="{1647D3BC-3D5C-418C-9C13-78F76FFFFCFD}"/>
    <dgm:cxn modelId="{EA9B3A01-8FC5-45C7-90E8-516FF27467BC}" type="presOf" srcId="{66B1787E-3F22-4591-AC8C-9448C04E77E2}" destId="{7E8062A0-1999-4736-A050-AE5C2FC9E768}" srcOrd="0" destOrd="0" presId="urn:microsoft.com/office/officeart/2005/8/layout/radial3"/>
    <dgm:cxn modelId="{B07E68F1-832A-48C4-935E-237612127A61}" srcId="{32A4D909-00BE-45F5-A0A7-64D1E159CF58}" destId="{9144AF47-3F31-45EE-9E74-D29078C19ADF}" srcOrd="4" destOrd="0" parTransId="{06D5850E-E4D1-4436-8E2A-50041ADBEA3C}" sibTransId="{90F49036-CA12-4A43-A519-4440251A41A3}"/>
    <dgm:cxn modelId="{7A8BEDE2-6BD5-4EC3-A0D3-32971EA1EA23}" type="presParOf" srcId="{A431CA4F-68C1-46ED-B7D5-E47BCE69ACE9}" destId="{1A08C837-741B-43CE-A98B-9374D1DD5E55}" srcOrd="0" destOrd="0" presId="urn:microsoft.com/office/officeart/2005/8/layout/radial3"/>
    <dgm:cxn modelId="{3FB5257B-B795-4ED1-B45C-131C89E7AC46}" type="presParOf" srcId="{1A08C837-741B-43CE-A98B-9374D1DD5E55}" destId="{3736C9EC-DA13-42E0-9DAD-F7F402C8766F}" srcOrd="0" destOrd="0" presId="urn:microsoft.com/office/officeart/2005/8/layout/radial3"/>
    <dgm:cxn modelId="{C2CE5AE9-9CCE-40BD-9646-8A199A1BC5DF}" type="presParOf" srcId="{1A08C837-741B-43CE-A98B-9374D1DD5E55}" destId="{D4BAA7C4-3301-4E17-8AAA-AB640695CF80}" srcOrd="1" destOrd="0" presId="urn:microsoft.com/office/officeart/2005/8/layout/radial3"/>
    <dgm:cxn modelId="{DBCCB761-67F8-4AF7-BD52-C5F19385F1C6}" type="presParOf" srcId="{1A08C837-741B-43CE-A98B-9374D1DD5E55}" destId="{0B73C181-07D8-4125-8626-2B1D621193C4}" srcOrd="2" destOrd="0" presId="urn:microsoft.com/office/officeart/2005/8/layout/radial3"/>
    <dgm:cxn modelId="{66671814-CD62-42AE-81CC-B1879E7B3903}" type="presParOf" srcId="{1A08C837-741B-43CE-A98B-9374D1DD5E55}" destId="{7E8062A0-1999-4736-A050-AE5C2FC9E768}" srcOrd="3" destOrd="0" presId="urn:microsoft.com/office/officeart/2005/8/layout/radial3"/>
    <dgm:cxn modelId="{39B7FAC3-39CD-4898-85C2-CF5FB5474BE2}" type="presParOf" srcId="{1A08C837-741B-43CE-A98B-9374D1DD5E55}" destId="{91C45D22-8F17-4C46-A5C8-347303BBA706}" srcOrd="4" destOrd="0" presId="urn:microsoft.com/office/officeart/2005/8/layout/radial3"/>
    <dgm:cxn modelId="{5F698757-BF40-464F-88E3-7D9AD9106EF5}" type="presParOf" srcId="{1A08C837-741B-43CE-A98B-9374D1DD5E55}" destId="{6EC2065A-0CEB-4D49-A068-35CEE0C33A37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15A48-76B0-4386-ADF6-89484C82A31D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2430D8C-6528-4F1D-A7D6-356DDB61B8B7}">
      <dgm:prSet phldrT="[Tekst]"/>
      <dgm:spPr>
        <a:gradFill rotWithShape="0">
          <a:gsLst>
            <a:gs pos="0">
              <a:schemeClr val="accent1"/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</a:gradFill>
      </dgm:spPr>
      <dgm:t>
        <a:bodyPr/>
        <a:lstStyle/>
        <a:p>
          <a:r>
            <a:rPr lang="pl-PL" dirty="0" smtClean="0">
              <a:latin typeface="Constantia" pitchFamily="18" charset="0"/>
            </a:rPr>
            <a:t>Turystyka i rekreacja</a:t>
          </a:r>
          <a:endParaRPr lang="pl-PL" dirty="0">
            <a:latin typeface="Constantia" pitchFamily="18" charset="0"/>
          </a:endParaRPr>
        </a:p>
      </dgm:t>
    </dgm:pt>
    <dgm:pt modelId="{F01D519D-FA0B-42B5-BBCD-8B5A546E3A44}" type="parTrans" cxnId="{A150E81A-A1A6-49C4-A5A1-86A80E0D8A23}">
      <dgm:prSet/>
      <dgm:spPr/>
      <dgm:t>
        <a:bodyPr/>
        <a:lstStyle/>
        <a:p>
          <a:endParaRPr lang="pl-PL"/>
        </a:p>
      </dgm:t>
    </dgm:pt>
    <dgm:pt modelId="{46BC20E2-20FE-4DB8-A241-FCE85D1EC9FB}" type="sibTrans" cxnId="{A150E81A-A1A6-49C4-A5A1-86A80E0D8A23}">
      <dgm:prSet/>
      <dgm:spPr/>
      <dgm:t>
        <a:bodyPr/>
        <a:lstStyle/>
        <a:p>
          <a:endParaRPr lang="pl-PL"/>
        </a:p>
      </dgm:t>
    </dgm:pt>
    <dgm:pt modelId="{EDC38B10-3478-4B70-A24D-3FE44824BE49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modernizacji i rozbudowy bazy turystyczno-rekreacyjnej dla szeroko rozumianego rozwoju turystyki,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28D4797B-0B10-4AFC-91BE-5D365DF95686}" type="parTrans" cxnId="{44A3D104-F24E-4662-A7DC-01881E1741F2}">
      <dgm:prSet/>
      <dgm:spPr/>
      <dgm:t>
        <a:bodyPr/>
        <a:lstStyle/>
        <a:p>
          <a:endParaRPr lang="pl-PL"/>
        </a:p>
      </dgm:t>
    </dgm:pt>
    <dgm:pt modelId="{896C8E8B-94DE-4653-A373-0C4C24A10983}" type="sibTrans" cxnId="{44A3D104-F24E-4662-A7DC-01881E1741F2}">
      <dgm:prSet/>
      <dgm:spPr/>
      <dgm:t>
        <a:bodyPr/>
        <a:lstStyle/>
        <a:p>
          <a:endParaRPr lang="pl-PL"/>
        </a:p>
      </dgm:t>
    </dgm:pt>
    <dgm:pt modelId="{D83379B6-7826-469F-862F-17DC9DA8709E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budowy i rozbudowy infrastruktury na rzecz rozwoju funkcji leczniczo-rehabilitacyjnych,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570AB371-46DD-48DD-8E6B-98CF5E9DE105}" type="parTrans" cxnId="{08E56B0A-A70D-4770-9535-1665F5870AB3}">
      <dgm:prSet/>
      <dgm:spPr/>
      <dgm:t>
        <a:bodyPr/>
        <a:lstStyle/>
        <a:p>
          <a:endParaRPr lang="pl-PL"/>
        </a:p>
      </dgm:t>
    </dgm:pt>
    <dgm:pt modelId="{B4ED8D67-A19D-4BEB-8E25-C38B9F53AFB4}" type="sibTrans" cxnId="{08E56B0A-A70D-4770-9535-1665F5870AB3}">
      <dgm:prSet/>
      <dgm:spPr/>
      <dgm:t>
        <a:bodyPr/>
        <a:lstStyle/>
        <a:p>
          <a:endParaRPr lang="pl-PL"/>
        </a:p>
      </dgm:t>
    </dgm:pt>
    <dgm:pt modelId="{22E646C8-8453-489A-A53B-AD842B932D09}">
      <dgm:prSet phldrT="[Tekst]"/>
      <dgm:spPr/>
      <dgm:t>
        <a:bodyPr/>
        <a:lstStyle/>
        <a:p>
          <a:r>
            <a:rPr lang="pl-PL" dirty="0" smtClean="0">
              <a:latin typeface="Constantia" pitchFamily="18" charset="0"/>
            </a:rPr>
            <a:t>Przedsiębiorczość</a:t>
          </a:r>
          <a:endParaRPr lang="pl-PL" dirty="0">
            <a:latin typeface="Constantia" pitchFamily="18" charset="0"/>
          </a:endParaRPr>
        </a:p>
      </dgm:t>
    </dgm:pt>
    <dgm:pt modelId="{6F4DCF3A-A54C-4723-BCF6-536CBCDF41DD}" type="parTrans" cxnId="{3730B90D-06FB-42CA-83B9-89F9C9E151EA}">
      <dgm:prSet/>
      <dgm:spPr/>
      <dgm:t>
        <a:bodyPr/>
        <a:lstStyle/>
        <a:p>
          <a:endParaRPr lang="pl-PL"/>
        </a:p>
      </dgm:t>
    </dgm:pt>
    <dgm:pt modelId="{13F725E1-CB23-46FC-909A-CCA4F5953458}" type="sibTrans" cxnId="{3730B90D-06FB-42CA-83B9-89F9C9E151EA}">
      <dgm:prSet/>
      <dgm:spPr/>
      <dgm:t>
        <a:bodyPr/>
        <a:lstStyle/>
        <a:p>
          <a:endParaRPr lang="pl-PL"/>
        </a:p>
      </dgm:t>
    </dgm:pt>
    <dgm:pt modelId="{1311B160-0790-411A-8126-E052E0B89669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uzbrojenia i promocji obszarów inwestycyjnych na obszarach głównych miast Bieszczad,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AFFA8722-E30A-459B-AA2B-7948EE49C86A}" type="parTrans" cxnId="{A95C4CD7-5836-4090-999C-D5F229494178}">
      <dgm:prSet/>
      <dgm:spPr/>
      <dgm:t>
        <a:bodyPr/>
        <a:lstStyle/>
        <a:p>
          <a:endParaRPr lang="pl-PL"/>
        </a:p>
      </dgm:t>
    </dgm:pt>
    <dgm:pt modelId="{1BFE1AD5-6B77-4708-B1FB-624AE048FB3B}" type="sibTrans" cxnId="{A95C4CD7-5836-4090-999C-D5F229494178}">
      <dgm:prSet/>
      <dgm:spPr/>
      <dgm:t>
        <a:bodyPr/>
        <a:lstStyle/>
        <a:p>
          <a:endParaRPr lang="pl-PL"/>
        </a:p>
      </dgm:t>
    </dgm:pt>
    <dgm:pt modelId="{DE94233D-F470-4000-951F-B2EB8E7F316C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uzbrojenia i promocji obszarów inwestycyjnych na obszarach wiejskich Bieszczad,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FAE07FA7-5051-494A-BABD-ED3455F199CB}" type="parTrans" cxnId="{85423EEE-AA60-447A-B868-0DEE65C600B2}">
      <dgm:prSet/>
      <dgm:spPr/>
      <dgm:t>
        <a:bodyPr/>
        <a:lstStyle/>
        <a:p>
          <a:endParaRPr lang="pl-PL"/>
        </a:p>
      </dgm:t>
    </dgm:pt>
    <dgm:pt modelId="{7206CDC0-1EE8-4D9F-9E59-3744D3F02BF8}" type="sibTrans" cxnId="{85423EEE-AA60-447A-B868-0DEE65C600B2}">
      <dgm:prSet/>
      <dgm:spPr/>
      <dgm:t>
        <a:bodyPr/>
        <a:lstStyle/>
        <a:p>
          <a:endParaRPr lang="pl-PL"/>
        </a:p>
      </dgm:t>
    </dgm:pt>
    <dgm:pt modelId="{744EA52F-AC0D-47FB-A536-46B290A8EFEE}">
      <dgm:prSet phldrT="[Tekst]"/>
      <dgm:spPr/>
      <dgm:t>
        <a:bodyPr/>
        <a:lstStyle/>
        <a:p>
          <a:r>
            <a:rPr lang="pl-PL" dirty="0" smtClean="0">
              <a:latin typeface="Constantia" pitchFamily="18" charset="0"/>
            </a:rPr>
            <a:t>Infrastruktura służąca poprawie dostępności i ochronie środowiska</a:t>
          </a:r>
          <a:endParaRPr lang="pl-PL" dirty="0">
            <a:latin typeface="Constantia" pitchFamily="18" charset="0"/>
          </a:endParaRPr>
        </a:p>
      </dgm:t>
    </dgm:pt>
    <dgm:pt modelId="{5454624A-8307-4F9F-936E-7A9E1E7A23FB}" type="parTrans" cxnId="{7B5B28C1-9825-473A-870C-533BA1434E0B}">
      <dgm:prSet/>
      <dgm:spPr/>
      <dgm:t>
        <a:bodyPr/>
        <a:lstStyle/>
        <a:p>
          <a:endParaRPr lang="pl-PL"/>
        </a:p>
      </dgm:t>
    </dgm:pt>
    <dgm:pt modelId="{40E0B033-6567-458F-9C93-D3BD8FDA37A0}" type="sibTrans" cxnId="{7B5B28C1-9825-473A-870C-533BA1434E0B}">
      <dgm:prSet/>
      <dgm:spPr/>
      <dgm:t>
        <a:bodyPr/>
        <a:lstStyle/>
        <a:p>
          <a:endParaRPr lang="pl-PL"/>
        </a:p>
      </dgm:t>
    </dgm:pt>
    <dgm:pt modelId="{626A26C0-7F3E-4849-93A1-B9332269AAB5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modernizacji infrastruktury drogowej Bieszczad zapewniającej poprawę dostępności w układzie zewnętrznym oraz wewnętrznym,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6F4487F8-C32D-41A9-8A32-0FDEDC329AB1}" type="parTrans" cxnId="{F9674183-8EF4-41D5-B277-E77CE4568352}">
      <dgm:prSet/>
      <dgm:spPr/>
      <dgm:t>
        <a:bodyPr/>
        <a:lstStyle/>
        <a:p>
          <a:endParaRPr lang="pl-PL"/>
        </a:p>
      </dgm:t>
    </dgm:pt>
    <dgm:pt modelId="{9A24F9F1-867E-469F-87AB-3EEEC1806E91}" type="sibTrans" cxnId="{F9674183-8EF4-41D5-B277-E77CE4568352}">
      <dgm:prSet/>
      <dgm:spPr/>
      <dgm:t>
        <a:bodyPr/>
        <a:lstStyle/>
        <a:p>
          <a:endParaRPr lang="pl-PL"/>
        </a:p>
      </dgm:t>
    </dgm:pt>
    <dgm:pt modelId="{1B7E3B6D-5DAF-4D5E-9869-0E5F816FDE34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budowy i modernizacji infrastruktury kolejowej Bieszczad,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D0B9F8D0-29C9-4EA0-AB31-6C6A6C980619}" type="parTrans" cxnId="{67E8E111-6D43-4EC9-A967-F10ED6975FDA}">
      <dgm:prSet/>
      <dgm:spPr/>
      <dgm:t>
        <a:bodyPr/>
        <a:lstStyle/>
        <a:p>
          <a:endParaRPr lang="pl-PL"/>
        </a:p>
      </dgm:t>
    </dgm:pt>
    <dgm:pt modelId="{F36536E1-DD91-4154-A352-34872F62ACD3}" type="sibTrans" cxnId="{67E8E111-6D43-4EC9-A967-F10ED6975FDA}">
      <dgm:prSet/>
      <dgm:spPr/>
      <dgm:t>
        <a:bodyPr/>
        <a:lstStyle/>
        <a:p>
          <a:endParaRPr lang="pl-PL"/>
        </a:p>
      </dgm:t>
    </dgm:pt>
    <dgm:pt modelId="{E0272373-652D-404F-9B67-4D9B05017EB9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noProof="0" dirty="0" smtClean="0">
              <a:solidFill>
                <a:srgbClr val="000066"/>
              </a:solidFill>
              <a:latin typeface="Constantia" pitchFamily="18" charset="0"/>
            </a:rPr>
            <a:t>budowy infrastruktury sportowej,</a:t>
          </a:r>
          <a:endParaRPr lang="pl-PL" sz="1100" b="1" noProof="0" dirty="0">
            <a:solidFill>
              <a:srgbClr val="000066"/>
            </a:solidFill>
            <a:latin typeface="Constantia" pitchFamily="18" charset="0"/>
          </a:endParaRPr>
        </a:p>
      </dgm:t>
    </dgm:pt>
    <dgm:pt modelId="{3D2ADFA7-A4CF-4AE7-85C0-F1606BDE41BE}" type="parTrans" cxnId="{C34FD3EA-55F1-4723-B0CB-CAC0D1A11651}">
      <dgm:prSet/>
      <dgm:spPr/>
      <dgm:t>
        <a:bodyPr/>
        <a:lstStyle/>
        <a:p>
          <a:endParaRPr lang="pl-PL"/>
        </a:p>
      </dgm:t>
    </dgm:pt>
    <dgm:pt modelId="{730A87B1-9431-41E3-8627-A72C2D3275A6}" type="sibTrans" cxnId="{C34FD3EA-55F1-4723-B0CB-CAC0D1A11651}">
      <dgm:prSet/>
      <dgm:spPr/>
      <dgm:t>
        <a:bodyPr/>
        <a:lstStyle/>
        <a:p>
          <a:endParaRPr lang="pl-PL"/>
        </a:p>
      </dgm:t>
    </dgm:pt>
    <dgm:pt modelId="{996DCA58-690E-4DE9-BF35-A5CDD3D8E5EF}">
      <dgm:prSet phldrT="[Tekst]" custT="1"/>
      <dgm:spPr>
        <a:solidFill>
          <a:srgbClr val="0070C0">
            <a:alpha val="26000"/>
          </a:srgbClr>
        </a:solidFill>
      </dgm:spPr>
      <dgm:t>
        <a:bodyPr/>
        <a:lstStyle/>
        <a:p>
          <a:r>
            <a:rPr lang="pl-PL" sz="1100" b="1" dirty="0" smtClean="0">
              <a:solidFill>
                <a:srgbClr val="000066"/>
              </a:solidFill>
              <a:latin typeface="Constantia" pitchFamily="18" charset="0"/>
            </a:rPr>
            <a:t>budowy i uruchomienia nowych przejść granicznych w ruchu drogowym.</a:t>
          </a:r>
          <a:endParaRPr lang="pl-PL" sz="1100" b="1" dirty="0">
            <a:solidFill>
              <a:srgbClr val="000066"/>
            </a:solidFill>
            <a:latin typeface="Constantia" pitchFamily="18" charset="0"/>
          </a:endParaRPr>
        </a:p>
      </dgm:t>
    </dgm:pt>
    <dgm:pt modelId="{339990E9-CC1D-46CE-9408-318DA2B9C6B4}" type="parTrans" cxnId="{AC61247D-553C-412B-9C01-F96DCBCA2106}">
      <dgm:prSet/>
      <dgm:spPr/>
      <dgm:t>
        <a:bodyPr/>
        <a:lstStyle/>
        <a:p>
          <a:endParaRPr lang="pl-PL"/>
        </a:p>
      </dgm:t>
    </dgm:pt>
    <dgm:pt modelId="{4B0137BB-3CF3-4856-90F0-7F789D391F81}" type="sibTrans" cxnId="{AC61247D-553C-412B-9C01-F96DCBCA2106}">
      <dgm:prSet/>
      <dgm:spPr/>
      <dgm:t>
        <a:bodyPr/>
        <a:lstStyle/>
        <a:p>
          <a:endParaRPr lang="pl-PL"/>
        </a:p>
      </dgm:t>
    </dgm:pt>
    <dgm:pt modelId="{8E53D143-47FF-4416-B10D-4D7176227723}" type="pres">
      <dgm:prSet presAssocID="{D1D15A48-76B0-4386-ADF6-89484C82A3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3EE432-D125-4341-AF7A-A7EF9D92638A}" type="pres">
      <dgm:prSet presAssocID="{12430D8C-6528-4F1D-A7D6-356DDB61B8B7}" presName="linNode" presStyleCnt="0"/>
      <dgm:spPr/>
    </dgm:pt>
    <dgm:pt modelId="{CF9E9E36-A389-4CAC-BA79-8D16E934A6E9}" type="pres">
      <dgm:prSet presAssocID="{12430D8C-6528-4F1D-A7D6-356DDB61B8B7}" presName="parentText" presStyleLbl="node1" presStyleIdx="0" presStyleCnt="3" custScaleX="90338" custScaleY="7510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FE78B4-750D-4A48-A559-5C5EEBF0B810}" type="pres">
      <dgm:prSet presAssocID="{12430D8C-6528-4F1D-A7D6-356DDB61B8B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AB6898-F5B9-48EB-87E4-83C6960DF21E}" type="pres">
      <dgm:prSet presAssocID="{46BC20E2-20FE-4DB8-A241-FCE85D1EC9FB}" presName="sp" presStyleCnt="0"/>
      <dgm:spPr/>
    </dgm:pt>
    <dgm:pt modelId="{BFBC2386-238D-4129-AFC8-B23EBD1F82A1}" type="pres">
      <dgm:prSet presAssocID="{22E646C8-8453-489A-A53B-AD842B932D09}" presName="linNode" presStyleCnt="0"/>
      <dgm:spPr/>
    </dgm:pt>
    <dgm:pt modelId="{59F66EBA-C66C-4B7C-8CC2-5978D399C5CF}" type="pres">
      <dgm:prSet presAssocID="{22E646C8-8453-489A-A53B-AD842B932D09}" presName="parentText" presStyleLbl="node1" presStyleIdx="1" presStyleCnt="3" custScaleX="89627" custScaleY="7409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F8293A-BFA9-437F-977A-E7ED4C606BED}" type="pres">
      <dgm:prSet presAssocID="{22E646C8-8453-489A-A53B-AD842B932D0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CEBCD9-ED6F-4F86-B815-05E7675ECE6F}" type="pres">
      <dgm:prSet presAssocID="{13F725E1-CB23-46FC-909A-CCA4F5953458}" presName="sp" presStyleCnt="0"/>
      <dgm:spPr/>
    </dgm:pt>
    <dgm:pt modelId="{1B12AEA9-711D-4929-B61A-CC9FC4F3B33E}" type="pres">
      <dgm:prSet presAssocID="{744EA52F-AC0D-47FB-A536-46B290A8EFEE}" presName="linNode" presStyleCnt="0"/>
      <dgm:spPr/>
    </dgm:pt>
    <dgm:pt modelId="{30B47958-1D57-4856-A599-4A3812353C07}" type="pres">
      <dgm:prSet presAssocID="{744EA52F-AC0D-47FB-A536-46B290A8EFEE}" presName="parentText" presStyleLbl="node1" presStyleIdx="2" presStyleCnt="3" custScaleX="90338" custScaleY="7738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2BED7F-0A70-477E-B35B-B9D4AF3819F5}" type="pres">
      <dgm:prSet presAssocID="{744EA52F-AC0D-47FB-A536-46B290A8EFE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8E56B0A-A70D-4770-9535-1665F5870AB3}" srcId="{12430D8C-6528-4F1D-A7D6-356DDB61B8B7}" destId="{D83379B6-7826-469F-862F-17DC9DA8709E}" srcOrd="1" destOrd="0" parTransId="{570AB371-46DD-48DD-8E6B-98CF5E9DE105}" sibTransId="{B4ED8D67-A19D-4BEB-8E25-C38B9F53AFB4}"/>
    <dgm:cxn modelId="{20473B27-57B5-48EE-B1FE-C097289C5D61}" type="presOf" srcId="{996DCA58-690E-4DE9-BF35-A5CDD3D8E5EF}" destId="{BD2BED7F-0A70-477E-B35B-B9D4AF3819F5}" srcOrd="0" destOrd="2" presId="urn:microsoft.com/office/officeart/2005/8/layout/vList5"/>
    <dgm:cxn modelId="{A95C4CD7-5836-4090-999C-D5F229494178}" srcId="{22E646C8-8453-489A-A53B-AD842B932D09}" destId="{1311B160-0790-411A-8126-E052E0B89669}" srcOrd="0" destOrd="0" parTransId="{AFFA8722-E30A-459B-AA2B-7948EE49C86A}" sibTransId="{1BFE1AD5-6B77-4708-B1FB-624AE048FB3B}"/>
    <dgm:cxn modelId="{44A3D104-F24E-4662-A7DC-01881E1741F2}" srcId="{12430D8C-6528-4F1D-A7D6-356DDB61B8B7}" destId="{EDC38B10-3478-4B70-A24D-3FE44824BE49}" srcOrd="0" destOrd="0" parTransId="{28D4797B-0B10-4AFC-91BE-5D365DF95686}" sibTransId="{896C8E8B-94DE-4653-A373-0C4C24A10983}"/>
    <dgm:cxn modelId="{A150E81A-A1A6-49C4-A5A1-86A80E0D8A23}" srcId="{D1D15A48-76B0-4386-ADF6-89484C82A31D}" destId="{12430D8C-6528-4F1D-A7D6-356DDB61B8B7}" srcOrd="0" destOrd="0" parTransId="{F01D519D-FA0B-42B5-BBCD-8B5A546E3A44}" sibTransId="{46BC20E2-20FE-4DB8-A241-FCE85D1EC9FB}"/>
    <dgm:cxn modelId="{E715ECAF-148D-4C4C-BDAA-DA31DBA60D72}" type="presOf" srcId="{D83379B6-7826-469F-862F-17DC9DA8709E}" destId="{54FE78B4-750D-4A48-A559-5C5EEBF0B810}" srcOrd="0" destOrd="1" presId="urn:microsoft.com/office/officeart/2005/8/layout/vList5"/>
    <dgm:cxn modelId="{DACB13DD-DA8E-4BB5-B1FE-A1FF4B75B77C}" type="presOf" srcId="{1311B160-0790-411A-8126-E052E0B89669}" destId="{A5F8293A-BFA9-437F-977A-E7ED4C606BED}" srcOrd="0" destOrd="0" presId="urn:microsoft.com/office/officeart/2005/8/layout/vList5"/>
    <dgm:cxn modelId="{3A7FF438-7201-492A-B676-D9B5E5C1473C}" type="presOf" srcId="{22E646C8-8453-489A-A53B-AD842B932D09}" destId="{59F66EBA-C66C-4B7C-8CC2-5978D399C5CF}" srcOrd="0" destOrd="0" presId="urn:microsoft.com/office/officeart/2005/8/layout/vList5"/>
    <dgm:cxn modelId="{F8044670-97EE-4DD1-9AD1-5B955C583B98}" type="presOf" srcId="{744EA52F-AC0D-47FB-A536-46B290A8EFEE}" destId="{30B47958-1D57-4856-A599-4A3812353C07}" srcOrd="0" destOrd="0" presId="urn:microsoft.com/office/officeart/2005/8/layout/vList5"/>
    <dgm:cxn modelId="{67E8E111-6D43-4EC9-A967-F10ED6975FDA}" srcId="{744EA52F-AC0D-47FB-A536-46B290A8EFEE}" destId="{1B7E3B6D-5DAF-4D5E-9869-0E5F816FDE34}" srcOrd="1" destOrd="0" parTransId="{D0B9F8D0-29C9-4EA0-AB31-6C6A6C980619}" sibTransId="{F36536E1-DD91-4154-A352-34872F62ACD3}"/>
    <dgm:cxn modelId="{74ECA415-1106-4BCE-9200-588D1D59A472}" type="presOf" srcId="{12430D8C-6528-4F1D-A7D6-356DDB61B8B7}" destId="{CF9E9E36-A389-4CAC-BA79-8D16E934A6E9}" srcOrd="0" destOrd="0" presId="urn:microsoft.com/office/officeart/2005/8/layout/vList5"/>
    <dgm:cxn modelId="{7B5B28C1-9825-473A-870C-533BA1434E0B}" srcId="{D1D15A48-76B0-4386-ADF6-89484C82A31D}" destId="{744EA52F-AC0D-47FB-A536-46B290A8EFEE}" srcOrd="2" destOrd="0" parTransId="{5454624A-8307-4F9F-936E-7A9E1E7A23FB}" sibTransId="{40E0B033-6567-458F-9C93-D3BD8FDA37A0}"/>
    <dgm:cxn modelId="{F9674183-8EF4-41D5-B277-E77CE4568352}" srcId="{744EA52F-AC0D-47FB-A536-46B290A8EFEE}" destId="{626A26C0-7F3E-4849-93A1-B9332269AAB5}" srcOrd="0" destOrd="0" parTransId="{6F4487F8-C32D-41A9-8A32-0FDEDC329AB1}" sibTransId="{9A24F9F1-867E-469F-87AB-3EEEC1806E91}"/>
    <dgm:cxn modelId="{799E0B83-07F9-4A49-B66A-E7D8BD80E9C1}" type="presOf" srcId="{D1D15A48-76B0-4386-ADF6-89484C82A31D}" destId="{8E53D143-47FF-4416-B10D-4D7176227723}" srcOrd="0" destOrd="0" presId="urn:microsoft.com/office/officeart/2005/8/layout/vList5"/>
    <dgm:cxn modelId="{AC61247D-553C-412B-9C01-F96DCBCA2106}" srcId="{744EA52F-AC0D-47FB-A536-46B290A8EFEE}" destId="{996DCA58-690E-4DE9-BF35-A5CDD3D8E5EF}" srcOrd="2" destOrd="0" parTransId="{339990E9-CC1D-46CE-9408-318DA2B9C6B4}" sibTransId="{4B0137BB-3CF3-4856-90F0-7F789D391F81}"/>
    <dgm:cxn modelId="{F7173342-ED50-4DF7-9264-0C3CA1C61CB2}" type="presOf" srcId="{626A26C0-7F3E-4849-93A1-B9332269AAB5}" destId="{BD2BED7F-0A70-477E-B35B-B9D4AF3819F5}" srcOrd="0" destOrd="0" presId="urn:microsoft.com/office/officeart/2005/8/layout/vList5"/>
    <dgm:cxn modelId="{4B2BCFCA-E1CD-44BA-9288-D440EB6B6A38}" type="presOf" srcId="{EDC38B10-3478-4B70-A24D-3FE44824BE49}" destId="{54FE78B4-750D-4A48-A559-5C5EEBF0B810}" srcOrd="0" destOrd="0" presId="urn:microsoft.com/office/officeart/2005/8/layout/vList5"/>
    <dgm:cxn modelId="{115B4E03-D990-4A04-AF88-2BCAFA24A99D}" type="presOf" srcId="{1B7E3B6D-5DAF-4D5E-9869-0E5F816FDE34}" destId="{BD2BED7F-0A70-477E-B35B-B9D4AF3819F5}" srcOrd="0" destOrd="1" presId="urn:microsoft.com/office/officeart/2005/8/layout/vList5"/>
    <dgm:cxn modelId="{85423EEE-AA60-447A-B868-0DEE65C600B2}" srcId="{22E646C8-8453-489A-A53B-AD842B932D09}" destId="{DE94233D-F470-4000-951F-B2EB8E7F316C}" srcOrd="1" destOrd="0" parTransId="{FAE07FA7-5051-494A-BABD-ED3455F199CB}" sibTransId="{7206CDC0-1EE8-4D9F-9E59-3744D3F02BF8}"/>
    <dgm:cxn modelId="{D1676FA7-1C8D-48A4-9653-5854E77CE6CB}" type="presOf" srcId="{DE94233D-F470-4000-951F-B2EB8E7F316C}" destId="{A5F8293A-BFA9-437F-977A-E7ED4C606BED}" srcOrd="0" destOrd="1" presId="urn:microsoft.com/office/officeart/2005/8/layout/vList5"/>
    <dgm:cxn modelId="{74F2878F-7781-4B3C-BB9A-2A3EAC18BC5B}" type="presOf" srcId="{E0272373-652D-404F-9B67-4D9B05017EB9}" destId="{54FE78B4-750D-4A48-A559-5C5EEBF0B810}" srcOrd="0" destOrd="2" presId="urn:microsoft.com/office/officeart/2005/8/layout/vList5"/>
    <dgm:cxn modelId="{C34FD3EA-55F1-4723-B0CB-CAC0D1A11651}" srcId="{12430D8C-6528-4F1D-A7D6-356DDB61B8B7}" destId="{E0272373-652D-404F-9B67-4D9B05017EB9}" srcOrd="2" destOrd="0" parTransId="{3D2ADFA7-A4CF-4AE7-85C0-F1606BDE41BE}" sibTransId="{730A87B1-9431-41E3-8627-A72C2D3275A6}"/>
    <dgm:cxn modelId="{3730B90D-06FB-42CA-83B9-89F9C9E151EA}" srcId="{D1D15A48-76B0-4386-ADF6-89484C82A31D}" destId="{22E646C8-8453-489A-A53B-AD842B932D09}" srcOrd="1" destOrd="0" parTransId="{6F4DCF3A-A54C-4723-BCF6-536CBCDF41DD}" sibTransId="{13F725E1-CB23-46FC-909A-CCA4F5953458}"/>
    <dgm:cxn modelId="{9D503AAF-F9F0-43BB-B71C-ADDD77BF0390}" type="presParOf" srcId="{8E53D143-47FF-4416-B10D-4D7176227723}" destId="{5E3EE432-D125-4341-AF7A-A7EF9D92638A}" srcOrd="0" destOrd="0" presId="urn:microsoft.com/office/officeart/2005/8/layout/vList5"/>
    <dgm:cxn modelId="{4F867965-EF0F-48C9-AB65-3527E5E432B7}" type="presParOf" srcId="{5E3EE432-D125-4341-AF7A-A7EF9D92638A}" destId="{CF9E9E36-A389-4CAC-BA79-8D16E934A6E9}" srcOrd="0" destOrd="0" presId="urn:microsoft.com/office/officeart/2005/8/layout/vList5"/>
    <dgm:cxn modelId="{CB792ED1-A410-4154-B27A-0A2EB0320AE1}" type="presParOf" srcId="{5E3EE432-D125-4341-AF7A-A7EF9D92638A}" destId="{54FE78B4-750D-4A48-A559-5C5EEBF0B810}" srcOrd="1" destOrd="0" presId="urn:microsoft.com/office/officeart/2005/8/layout/vList5"/>
    <dgm:cxn modelId="{21E588BB-0382-46C8-92BE-3A0DDE6170DB}" type="presParOf" srcId="{8E53D143-47FF-4416-B10D-4D7176227723}" destId="{37AB6898-F5B9-48EB-87E4-83C6960DF21E}" srcOrd="1" destOrd="0" presId="urn:microsoft.com/office/officeart/2005/8/layout/vList5"/>
    <dgm:cxn modelId="{FE2C3E92-118F-47D5-847F-79C4169F7EDF}" type="presParOf" srcId="{8E53D143-47FF-4416-B10D-4D7176227723}" destId="{BFBC2386-238D-4129-AFC8-B23EBD1F82A1}" srcOrd="2" destOrd="0" presId="urn:microsoft.com/office/officeart/2005/8/layout/vList5"/>
    <dgm:cxn modelId="{38502290-4CC1-415A-AFCC-3D4D6CBF66CA}" type="presParOf" srcId="{BFBC2386-238D-4129-AFC8-B23EBD1F82A1}" destId="{59F66EBA-C66C-4B7C-8CC2-5978D399C5CF}" srcOrd="0" destOrd="0" presId="urn:microsoft.com/office/officeart/2005/8/layout/vList5"/>
    <dgm:cxn modelId="{644F0B36-8DEA-4B9A-A831-D286B97FEA80}" type="presParOf" srcId="{BFBC2386-238D-4129-AFC8-B23EBD1F82A1}" destId="{A5F8293A-BFA9-437F-977A-E7ED4C606BED}" srcOrd="1" destOrd="0" presId="urn:microsoft.com/office/officeart/2005/8/layout/vList5"/>
    <dgm:cxn modelId="{1BA0EB8B-1827-4F5A-80E9-A35CC4EB95C7}" type="presParOf" srcId="{8E53D143-47FF-4416-B10D-4D7176227723}" destId="{35CEBCD9-ED6F-4F86-B815-05E7675ECE6F}" srcOrd="3" destOrd="0" presId="urn:microsoft.com/office/officeart/2005/8/layout/vList5"/>
    <dgm:cxn modelId="{64709C6C-875D-42DE-829B-1D0D89531248}" type="presParOf" srcId="{8E53D143-47FF-4416-B10D-4D7176227723}" destId="{1B12AEA9-711D-4929-B61A-CC9FC4F3B33E}" srcOrd="4" destOrd="0" presId="urn:microsoft.com/office/officeart/2005/8/layout/vList5"/>
    <dgm:cxn modelId="{A46F843F-041C-4734-BB15-3CF0D1D36049}" type="presParOf" srcId="{1B12AEA9-711D-4929-B61A-CC9FC4F3B33E}" destId="{30B47958-1D57-4856-A599-4A3812353C07}" srcOrd="0" destOrd="0" presId="urn:microsoft.com/office/officeart/2005/8/layout/vList5"/>
    <dgm:cxn modelId="{F289D316-8A01-4E9E-89C9-EA5B338F0E5F}" type="presParOf" srcId="{1B12AEA9-711D-4929-B61A-CC9FC4F3B33E}" destId="{BD2BED7F-0A70-477E-B35B-B9D4AF3819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6C9EC-DA13-42E0-9DAD-F7F402C8766F}">
      <dsp:nvSpPr>
        <dsp:cNvPr id="0" name=""/>
        <dsp:cNvSpPr/>
      </dsp:nvSpPr>
      <dsp:spPr>
        <a:xfrm>
          <a:off x="2218351" y="1045251"/>
          <a:ext cx="3231641" cy="298083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RODZAJE</a:t>
          </a:r>
          <a:r>
            <a:rPr lang="pl-PL" sz="23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pl-PL" sz="23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ODDZIAŁYWAŃ</a:t>
          </a:r>
          <a:endParaRPr lang="pl-PL" sz="23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2218351" y="1045251"/>
        <a:ext cx="3231641" cy="2980835"/>
      </dsp:txXfrm>
    </dsp:sp>
    <dsp:sp modelId="{D4BAA7C4-3301-4E17-8AAA-AB640695CF80}">
      <dsp:nvSpPr>
        <dsp:cNvPr id="0" name=""/>
        <dsp:cNvSpPr/>
      </dsp:nvSpPr>
      <dsp:spPr>
        <a:xfrm>
          <a:off x="3021009" y="-63095"/>
          <a:ext cx="1626325" cy="166135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63000"/>
              </a:schemeClr>
            </a:gs>
            <a:gs pos="3000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-8"/>
                <a:satOff val="633"/>
                <a:lumOff val="1062"/>
                <a:alphaOff val="600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POŚREDNIE</a:t>
          </a:r>
          <a:r>
            <a:rPr lang="pl-PL" sz="900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 </a:t>
          </a:r>
          <a:r>
            <a:rPr lang="pl-PL" sz="9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BEZPOŚREDNIE</a:t>
          </a:r>
          <a:endParaRPr lang="pl-PL" sz="9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3021009" y="-63095"/>
        <a:ext cx="1626325" cy="1661358"/>
      </dsp:txXfrm>
    </dsp:sp>
    <dsp:sp modelId="{0B73C181-07D8-4125-8626-2B1D621193C4}">
      <dsp:nvSpPr>
        <dsp:cNvPr id="0" name=""/>
        <dsp:cNvSpPr/>
      </dsp:nvSpPr>
      <dsp:spPr>
        <a:xfrm>
          <a:off x="4693562" y="1167141"/>
          <a:ext cx="1644317" cy="16443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63000"/>
              </a:schemeClr>
            </a:gs>
            <a:gs pos="3000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-16"/>
                <a:satOff val="1266"/>
                <a:lumOff val="2124"/>
                <a:alphaOff val="1200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KRÓTKOTERMINOWE</a:t>
          </a:r>
          <a:r>
            <a:rPr lang="pl-PL" sz="800" b="1" kern="1200" smtClean="0">
              <a:solidFill>
                <a:srgbClr val="000066"/>
              </a:solidFill>
              <a:latin typeface="Constantia" pitchFamily="18" charset="0"/>
            </a:rPr>
            <a:t> </a:t>
          </a:r>
          <a:r>
            <a:rPr lang="pl-PL" sz="8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DŁUGOTERMINOWE</a:t>
          </a:r>
          <a:endParaRPr lang="pl-PL" sz="8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4693562" y="1167141"/>
        <a:ext cx="1644317" cy="1644317"/>
      </dsp:txXfrm>
    </dsp:sp>
    <dsp:sp modelId="{7E8062A0-1999-4736-A050-AE5C2FC9E768}">
      <dsp:nvSpPr>
        <dsp:cNvPr id="0" name=""/>
        <dsp:cNvSpPr/>
      </dsp:nvSpPr>
      <dsp:spPr>
        <a:xfrm>
          <a:off x="4051267" y="3143922"/>
          <a:ext cx="1644317" cy="16443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63000"/>
              </a:schemeClr>
            </a:gs>
            <a:gs pos="3000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-24"/>
                <a:satOff val="1899"/>
                <a:lumOff val="3187"/>
                <a:alphaOff val="1800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ODWRACALNE NIEODWRACALNE</a:t>
          </a:r>
          <a:endParaRPr lang="pl-PL" sz="8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4051267" y="3143922"/>
        <a:ext cx="1644317" cy="1644317"/>
      </dsp:txXfrm>
    </dsp:sp>
    <dsp:sp modelId="{91C45D22-8F17-4C46-A5C8-347303BBA706}">
      <dsp:nvSpPr>
        <dsp:cNvPr id="0" name=""/>
        <dsp:cNvSpPr/>
      </dsp:nvSpPr>
      <dsp:spPr>
        <a:xfrm>
          <a:off x="1972758" y="3143922"/>
          <a:ext cx="1644317" cy="16443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63000"/>
              </a:schemeClr>
            </a:gs>
            <a:gs pos="3000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-31"/>
                <a:satOff val="2532"/>
                <a:lumOff val="4249"/>
                <a:alphaOff val="2400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LOKALNE</a:t>
          </a:r>
          <a:r>
            <a:rPr lang="pl-PL" sz="900" b="1" kern="120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sz="9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PONADLOKALNE</a:t>
          </a:r>
          <a:endParaRPr lang="pl-PL" sz="9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1972758" y="3143922"/>
        <a:ext cx="1644317" cy="1644317"/>
      </dsp:txXfrm>
    </dsp:sp>
    <dsp:sp modelId="{6EC2065A-0CEB-4D49-A068-35CEE0C33A37}">
      <dsp:nvSpPr>
        <dsp:cNvPr id="0" name=""/>
        <dsp:cNvSpPr/>
      </dsp:nvSpPr>
      <dsp:spPr>
        <a:xfrm>
          <a:off x="1330463" y="1167141"/>
          <a:ext cx="1644317" cy="16443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63000"/>
              </a:schemeClr>
            </a:gs>
            <a:gs pos="3000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90000"/>
                <a:satMod val="110000"/>
              </a:schemeClr>
            </a:gs>
            <a:gs pos="4500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100000"/>
                <a:satMod val="118000"/>
              </a:schemeClr>
            </a:gs>
            <a:gs pos="5500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100000"/>
                <a:satMod val="118000"/>
              </a:schemeClr>
            </a:gs>
            <a:gs pos="7300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90000"/>
                <a:satMod val="110000"/>
              </a:schemeClr>
            </a:gs>
            <a:gs pos="100000">
              <a:schemeClr val="accent1">
                <a:shade val="80000"/>
                <a:alpha val="50000"/>
                <a:hueOff val="-39"/>
                <a:satOff val="3165"/>
                <a:lumOff val="5311"/>
                <a:alphaOff val="30000"/>
                <a:shade val="63000"/>
              </a:schemeClr>
            </a:gs>
          </a:gsLst>
          <a:lin ang="95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SKUMULOWANE</a:t>
          </a:r>
          <a:endParaRPr lang="pl-PL" sz="900" b="1" kern="1200" dirty="0"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1330463" y="1167141"/>
        <a:ext cx="1644317" cy="16443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E78B4-750D-4A48-A559-5C5EEBF0B810}">
      <dsp:nvSpPr>
        <dsp:cNvPr id="0" name=""/>
        <dsp:cNvSpPr/>
      </dsp:nvSpPr>
      <dsp:spPr>
        <a:xfrm rot="5400000">
          <a:off x="4807417" y="-1969786"/>
          <a:ext cx="1359179" cy="5299788"/>
        </a:xfrm>
        <a:prstGeom prst="round2SameRect">
          <a:avLst/>
        </a:prstGeom>
        <a:solidFill>
          <a:srgbClr val="0070C0">
            <a:alpha val="26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modernizacji i rozbudowy bazy turystyczno-rekreacyjnej dla szeroko rozumianego rozwoju turystyki,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budowy i rozbudowy infrastruktury na rzecz rozwoju funkcji leczniczo-rehabilitacyjnych,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noProof="0" dirty="0" smtClean="0">
              <a:solidFill>
                <a:srgbClr val="000066"/>
              </a:solidFill>
              <a:latin typeface="Constantia" pitchFamily="18" charset="0"/>
            </a:rPr>
            <a:t>budowy infrastruktury sportowej,</a:t>
          </a:r>
          <a:endParaRPr lang="pl-PL" sz="1100" b="1" kern="1200" noProof="0" dirty="0">
            <a:solidFill>
              <a:srgbClr val="000066"/>
            </a:solidFill>
            <a:latin typeface="Constantia" pitchFamily="18" charset="0"/>
          </a:endParaRPr>
        </a:p>
      </dsp:txBody>
      <dsp:txXfrm rot="5400000">
        <a:off x="4807417" y="-1969786"/>
        <a:ext cx="1359179" cy="5299788"/>
      </dsp:txXfrm>
    </dsp:sp>
    <dsp:sp modelId="{CF9E9E36-A389-4CAC-BA79-8D16E934A6E9}">
      <dsp:nvSpPr>
        <dsp:cNvPr id="0" name=""/>
        <dsp:cNvSpPr/>
      </dsp:nvSpPr>
      <dsp:spPr>
        <a:xfrm>
          <a:off x="144018" y="42126"/>
          <a:ext cx="2693094" cy="1275963"/>
        </a:xfrm>
        <a:prstGeom prst="roundRect">
          <a:avLst/>
        </a:prstGeom>
        <a:gradFill rotWithShape="0">
          <a:gsLst>
            <a:gs pos="0">
              <a:schemeClr val="accent1"/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Constantia" pitchFamily="18" charset="0"/>
            </a:rPr>
            <a:t>Turystyka i rekreacja</a:t>
          </a:r>
          <a:endParaRPr lang="pl-PL" sz="2000" kern="1200" dirty="0">
            <a:latin typeface="Constantia" pitchFamily="18" charset="0"/>
          </a:endParaRPr>
        </a:p>
      </dsp:txBody>
      <dsp:txXfrm>
        <a:off x="144018" y="42126"/>
        <a:ext cx="2693094" cy="1275963"/>
      </dsp:txXfrm>
    </dsp:sp>
    <dsp:sp modelId="{A5F8293A-BFA9-437F-977A-E7ED4C606BED}">
      <dsp:nvSpPr>
        <dsp:cNvPr id="0" name=""/>
        <dsp:cNvSpPr/>
      </dsp:nvSpPr>
      <dsp:spPr>
        <a:xfrm rot="5400000">
          <a:off x="4786221" y="-525658"/>
          <a:ext cx="1359179" cy="5299788"/>
        </a:xfrm>
        <a:prstGeom prst="round2SameRect">
          <a:avLst/>
        </a:prstGeom>
        <a:solidFill>
          <a:srgbClr val="0070C0">
            <a:alpha val="26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uzbrojenia i promocji obszarów inwestycyjnych na obszarach głównych miast Bieszczad,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uzbrojenia i promocji obszarów inwestycyjnych na obszarach wiejskich Bieszczad,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</dsp:txBody>
      <dsp:txXfrm rot="5400000">
        <a:off x="4786221" y="-525658"/>
        <a:ext cx="1359179" cy="5299788"/>
      </dsp:txXfrm>
    </dsp:sp>
    <dsp:sp modelId="{59F66EBA-C66C-4B7C-8CC2-5978D399C5CF}">
      <dsp:nvSpPr>
        <dsp:cNvPr id="0" name=""/>
        <dsp:cNvSpPr/>
      </dsp:nvSpPr>
      <dsp:spPr>
        <a:xfrm>
          <a:off x="144018" y="1494834"/>
          <a:ext cx="2671898" cy="12588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Constantia" pitchFamily="18" charset="0"/>
            </a:rPr>
            <a:t>Przedsiębiorczość</a:t>
          </a:r>
          <a:endParaRPr lang="pl-PL" sz="2000" kern="1200" dirty="0">
            <a:latin typeface="Constantia" pitchFamily="18" charset="0"/>
          </a:endParaRPr>
        </a:p>
      </dsp:txBody>
      <dsp:txXfrm>
        <a:off x="144018" y="1494834"/>
        <a:ext cx="2671898" cy="1258803"/>
      </dsp:txXfrm>
    </dsp:sp>
    <dsp:sp modelId="{BD2BED7F-0A70-477E-B35B-B9D4AF3819F5}">
      <dsp:nvSpPr>
        <dsp:cNvPr id="0" name=""/>
        <dsp:cNvSpPr/>
      </dsp:nvSpPr>
      <dsp:spPr>
        <a:xfrm rot="5400000">
          <a:off x="4807417" y="918469"/>
          <a:ext cx="1359179" cy="5299788"/>
        </a:xfrm>
        <a:prstGeom prst="round2SameRect">
          <a:avLst/>
        </a:prstGeom>
        <a:solidFill>
          <a:srgbClr val="0070C0">
            <a:alpha val="26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modernizacji infrastruktury drogowej Bieszczad zapewniającej poprawę dostępności w układzie zewnętrznym oraz wewnętrznym,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budowy i modernizacji infrastruktury kolejowej Bieszczad,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 dirty="0" smtClean="0">
              <a:solidFill>
                <a:srgbClr val="000066"/>
              </a:solidFill>
              <a:latin typeface="Constantia" pitchFamily="18" charset="0"/>
            </a:rPr>
            <a:t>budowy i uruchomienia nowych przejść granicznych w ruchu drogowym.</a:t>
          </a:r>
          <a:endParaRPr lang="pl-PL" sz="1100" b="1" kern="1200" dirty="0">
            <a:solidFill>
              <a:srgbClr val="000066"/>
            </a:solidFill>
            <a:latin typeface="Constantia" pitchFamily="18" charset="0"/>
          </a:endParaRPr>
        </a:p>
      </dsp:txBody>
      <dsp:txXfrm rot="5400000">
        <a:off x="4807417" y="918469"/>
        <a:ext cx="1359179" cy="5299788"/>
      </dsp:txXfrm>
    </dsp:sp>
    <dsp:sp modelId="{30B47958-1D57-4856-A599-4A3812353C07}">
      <dsp:nvSpPr>
        <dsp:cNvPr id="0" name=""/>
        <dsp:cNvSpPr/>
      </dsp:nvSpPr>
      <dsp:spPr>
        <a:xfrm>
          <a:off x="144018" y="2910988"/>
          <a:ext cx="2693094" cy="1314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Constantia" pitchFamily="18" charset="0"/>
            </a:rPr>
            <a:t>Infrastruktura służąca poprawie dostępności i ochronie środowiska</a:t>
          </a:r>
          <a:endParaRPr lang="pl-PL" sz="2000" kern="1200" dirty="0">
            <a:latin typeface="Constantia" pitchFamily="18" charset="0"/>
          </a:endParaRPr>
        </a:p>
      </dsp:txBody>
      <dsp:txXfrm>
        <a:off x="144018" y="2910988"/>
        <a:ext cx="2693094" cy="1314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29E98A-2998-4F70-84C2-5FF205BF4125}" type="datetimeFigureOut">
              <a:rPr lang="pl-PL" smtClean="0"/>
              <a:pPr/>
              <a:t>2014-06-17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C8C531-1537-4BA9-8823-1020C6B34F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0" y="1556792"/>
            <a:ext cx="9144000" cy="2790800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PROGNOZA ODDZIAŁYWANIA NA ŚRODOWISKO </a:t>
            </a:r>
            <a:b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PROJEKTU</a:t>
            </a:r>
            <a:b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PROGRAMU STRATEGICZNEGO ROZWOJU BIESZCZAD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827584" y="5805264"/>
            <a:ext cx="8064896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>
                <a:solidFill>
                  <a:srgbClr val="002060"/>
                </a:solidFill>
                <a:latin typeface="Constantia" pitchFamily="18" charset="0"/>
              </a:rPr>
              <a:t>Podkarpackie Biuro Planowania Przestrzennego w Rzeszowie</a:t>
            </a:r>
            <a:endParaRPr lang="pl-PL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4" name="Obraz 3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1003279"/>
          </a:xfrm>
          <a:prstGeom prst="rect">
            <a:avLst/>
          </a:prstGeom>
        </p:spPr>
      </p:pic>
      <p:pic>
        <p:nvPicPr>
          <p:cNvPr id="5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444208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8003232" cy="4168120"/>
          </a:xfrm>
        </p:spPr>
        <p:txBody>
          <a:bodyPr>
            <a:normAutofit/>
          </a:bodyPr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istotne dysproporcje między stanem rozwoju sieci wodociągowej i kanalizacyjnej,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niedostatek indywidualnych rozwiązań w zakresie oczyszczania ścieków w terenach zabudowy rozproszonej,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wiele zabytków wymaga gruntownych prac remontowo-konserwatorskich, m.in. założenia dworskie, zabytki przemysłu, techniki i sztuki inżynierskiej, nieużytkowane cerkwie,</a:t>
            </a:r>
          </a:p>
          <a:p>
            <a:endParaRPr lang="pl-PL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568952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PROBLEMY OCHRONY ŚRODOWISKA ISTOTNE </a:t>
            </a:r>
            <a:b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 PUNKTU WIDZENIA PROGRAMU</a:t>
            </a:r>
            <a:endParaRPr lang="pl-PL" sz="25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4937760"/>
          </a:xfrm>
        </p:spPr>
        <p:txBody>
          <a:bodyPr/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zjawisko niekontrolowanej, chaotycznej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suburbanizacji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wokół ośrodków miejskich blokujące naturalny rozwój struktur miejskich, stwarzające utrudnienia komunikacyjne, powodujące nieład przestrzenny,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znaczny potencjał do wytwarzania energii ze źródeł odnawialnych, ale też duża ilość obszarów chronionych na podstawie ustawy o ochronie przyrody – możliwe konflikty interesów,</a:t>
            </a:r>
          </a:p>
          <a:p>
            <a:endParaRPr lang="pl-PL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PROBLEMY OCHRONY ŚRODOWISKA ISTOTNE </a:t>
            </a:r>
            <a:b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 PUNKTU WIDZENIA PROGRAMU</a:t>
            </a:r>
            <a:endParaRPr lang="pl-P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Rys_1_Bieszczady_Obszary_chronion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1340768"/>
            <a:ext cx="4577953" cy="526710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pic>
        <p:nvPicPr>
          <p:cNvPr id="8" name="Obraz 7" descr="Rys_3_Bieszczady_Zalewow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124744"/>
            <a:ext cx="4577953" cy="526710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ANALIZA I OCENA PRZEWIDYWANEGO ODDZIAŁYWANIA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92024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Elementy środowiska: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powietrze,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wody (jednolite części wód),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klimat akustyczny,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surowce mineralne,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powierzchnia ziemi łącznie z glebą,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różnorodność biologiczną,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obszary prawnie chronione, w tym obszary Natura 2000,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rośliny, zwierzęta, korytarze ekologiczne,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krajobraz, zabytki,</a:t>
            </a:r>
          </a:p>
          <a:p>
            <a:r>
              <a:rPr lang="pl-PL" sz="2200" dirty="0" smtClean="0">
                <a:solidFill>
                  <a:srgbClr val="002060"/>
                </a:solidFill>
                <a:latin typeface="Constantia" pitchFamily="18" charset="0"/>
              </a:rPr>
              <a:t>zdrowie ludzi.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CHARAKTERYSTYKA ODDZIAŁYWANIA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1"/>
          </p:nvPr>
        </p:nvGraphicFramePr>
        <p:xfrm>
          <a:off x="755576" y="1772816"/>
          <a:ext cx="7668344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 r="248"/>
          <a:stretch>
            <a:fillRect/>
          </a:stretch>
        </p:blipFill>
        <p:spPr bwMode="auto">
          <a:xfrm>
            <a:off x="1403648" y="1700808"/>
            <a:ext cx="6120680" cy="487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4"/>
          <p:cNvSpPr txBox="1">
            <a:spLocks/>
          </p:cNvSpPr>
          <p:nvPr/>
        </p:nvSpPr>
        <p:spPr>
          <a:xfrm>
            <a:off x="323528" y="1052736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ANALIZA I OCENA PRZEWIDYWANEGO ODDZIAŁYWANIA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4"/>
          <p:cNvSpPr txBox="1">
            <a:spLocks/>
          </p:cNvSpPr>
          <p:nvPr/>
        </p:nvSpPr>
        <p:spPr>
          <a:xfrm>
            <a:off x="395536" y="11967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ANALIZA I OCENA PRZEWIDYWANEGO ODDZIAŁYWANIA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8229600" cy="444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PODSUMOWANIE PRZEPROWADZONYCH ANALIZ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229600" cy="493776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Do projektów, które mogą </a:t>
            </a:r>
            <a:r>
              <a:rPr lang="pl-PL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potencjalnie negatywnie 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oddziaływać na przyrodę i cele jej ochrony, w tym na istniejące i projektowane formy ochrony przyrody należy zaliczyć te, które wiązać się będą z bezpośrednią ingerencją w środowisko, tj. działanie w ramach priorytetu:</a:t>
            </a:r>
          </a:p>
          <a:p>
            <a:pPr lvl="0"/>
            <a: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  <a:t>Turystyka i rekreacja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działanie 1.1. Koordynacja rozwoju oraz poprawa funkcjonowania infrastruktury turystycznej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rekreacyjnej, 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29600" cy="493776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pl-PL" dirty="0" smtClean="0"/>
          </a:p>
          <a:p>
            <a:pPr lvl="0"/>
            <a: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  <a:t>Przedsiębiorczość: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2.1. Rozwój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klastrów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wzmacniających bazę ekonomiczną miast tworzących potencjalne obszary wzrostu,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2.2. Rozwój inicjatyw klastrowych służących poszerzeniu działalności gospodarczej na obszarach wiejskich,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2.3. Rozwój spółdzielczości, rzemiosła i grup producenckich prowadzący w szczególności do wzrostu towarowości rolnictwa oraz przetwórstwa rolno-spożywczego opartych na certyfikowanych produktach lokalnych,</a:t>
            </a:r>
          </a:p>
          <a:p>
            <a:endParaRPr lang="pl-PL" dirty="0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539552" y="11967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PODSUMOWANIE PRZEPROWADZONYCH ANALIZ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990600"/>
          </a:xfrm>
        </p:spPr>
        <p:txBody>
          <a:bodyPr>
            <a:normAutofit/>
          </a:bodyPr>
          <a:lstStyle/>
          <a:p>
            <a:pPr lvl="0"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PODSTAWA PRAWNA OPRACOWANIA PROGOZY</a:t>
            </a:r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Arial" pitchFamily="34" charset="0"/>
              </a:rPr>
              <a:t/>
            </a:r>
            <a:b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Arial" pitchFamily="34" charset="0"/>
              </a:rPr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8229600" cy="4937760"/>
          </a:xfrm>
        </p:spPr>
        <p:txBody>
          <a:bodyPr/>
          <a:lstStyle/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art. 51 ustawy z dnia 3 października 2008 roku o udostępnianiu informacji o środowisku i jego ochronie, udziale społeczeństwa w ochronie środowiska oraz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o ocenach oddziaływania na środowisko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(Dz. U. z 2013 r. poz. 1235).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5153784"/>
          </a:xfrm>
        </p:spPr>
        <p:txBody>
          <a:bodyPr/>
          <a:lstStyle/>
          <a:p>
            <a:pPr lvl="0"/>
            <a: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  <a:t>Infrastruktura służąca poprawie dostępności </a:t>
            </a:r>
            <a:b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  <a:t>i ochronie środowiska 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4.1 Poprawa dostępności przestrzennej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cyfrowej,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4.2. Wykorzystanie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transgranicznej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infrastruktury komunikacyjnej w ruchu lokalnym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turystycznym,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działanie 4.4. Poprawa gospodarki wodno -ściekowej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gospodarki odpadami.</a:t>
            </a:r>
          </a:p>
          <a:p>
            <a:endParaRPr lang="pl-PL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PODSUMOWANIE PRZEPROWADZONYCH ANALIZ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"/>
          </p:nvPr>
        </p:nvGraphicFramePr>
        <p:xfrm>
          <a:off x="323528" y="2420888"/>
          <a:ext cx="828092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ytuł 4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PODSUMOWANIE PRZEPROWADZONYCH ANALIZ</a:t>
            </a:r>
            <a:r>
              <a:rPr lang="pl-PL" sz="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11560" y="17728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Potencjalne negatywne oddziaływanie mogą w szczególności dotyczyć projektów z zakresu: 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Niemniej jednak w obrębie obszarów Natura 2000 może dochodzić do: 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fragmentacji siedlisk przyrodniczych,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zmniejszenia powierzchni siedlisk przyrodniczych,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jakościowych zmian siedlisk, 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powstawania nowych barier dla funkcjonowania układów przyrodniczych,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emisji hałasu i emisji zanieczyszczeń komunikacyjnych,</a:t>
            </a:r>
            <a:r>
              <a:rPr lang="x-none" smtClean="0"/>
              <a:t> 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611560" y="1340768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ODDZIAŁYWANIE NA CELE I PRZEDMIOT OCHRONY OBSZARÓW NATURA 2000</a:t>
            </a:r>
            <a:r>
              <a:rPr kumimoji="0" lang="pl-PL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pl-PL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8229600" cy="4937760"/>
          </a:xfrm>
        </p:spPr>
        <p:txBody>
          <a:bodyPr/>
          <a:lstStyle/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emisji hałasu przemysłowego i komunalnego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,</a:t>
            </a: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zakłócenia funkcjonowania korytarzy ekologicznych na odcinkach przejść inwestycji liniowych przez doliny cieków,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wyłączenia z systemu przyrodniczego terenów rolnych, 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w niektórych przypadkach może zdarzyć się że nastąpi wyłączenie terenów leśnych, dolin rzecznych.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  <p:sp>
        <p:nvSpPr>
          <p:cNvPr id="8" name="Tytuł 4"/>
          <p:cNvSpPr txBox="1">
            <a:spLocks/>
          </p:cNvSpPr>
          <p:nvPr/>
        </p:nvSpPr>
        <p:spPr>
          <a:xfrm>
            <a:off x="611560" y="1268760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ODDZIAŁYWANIE NA CELE I PRZEDMIOT OCHRONY OBSZARÓW NATURA 2000</a:t>
            </a:r>
            <a:r>
              <a:rPr kumimoji="0" lang="pl-PL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/>
            </a:r>
            <a:br>
              <a:rPr kumimoji="0" lang="pl-PL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ODDZIAŁYWANIE NA CELE I PRZEDMIOT OCHRONY OBSZARÓW NATURA 2000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924944"/>
            <a:ext cx="8064896" cy="288032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x-none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Prawdopodobne zagrożenie negatywnym oddziaływaniem nie oznacza</a:t>
            </a:r>
            <a:r>
              <a:rPr lang="pl-PL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x-none" sz="24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jednoznacznie stwierdzonych znaczących oddziaływań na obszar Natura 2000. </a:t>
            </a:r>
            <a:endParaRPr lang="pl-PL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ROZWIĄZANIA OGRANICZAJĄCE NEGATYWNY WPŁYW NA ŚRODOWISKO</a:t>
            </a:r>
            <a:endParaRPr lang="pl-P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Powinny polegać na: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unikaniu kolizyjnych lokalizacji liniowych elementów infrastrukturalnych z obszarami cennymi przyrodniczo,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stosowaniu rozwiązań ograniczających negatywne oddziaływanie infrastruktury komunikacyjnej na ludzi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pozwalających na dotrzymanie standardów środowiskowych (m.in. ekrany akustyczne, zieleń izolacyjna, ciche nawierzchnie), 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szczególnej dbałości o najmniejszą kolizyjność rozwoju infrastruktury turystyczno – rekreacyjnej i sportowej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z obszarami cennymi pod względem przyrodniczym, 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realizacji zamierzeń inwestycyjnych związanych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z rozwojem przetwórstwa drzewnego i rolno-spożywczego ze szczególnym uwzględnieniem ograniczeń wynikających z prawnej ochrony przyrody, </a:t>
            </a: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stosowaniu zasady wariantowania lokalizacyjnego 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i technologicznego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endParaRPr lang="pl-PL" dirty="0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611560" y="980728"/>
            <a:ext cx="8229600" cy="1080120"/>
          </a:xfrm>
          <a:prstGeom prst="rect">
            <a:avLst/>
          </a:prstGeom>
        </p:spPr>
        <p:txBody>
          <a:bodyPr vert="horz" anchor="b" anchorCtr="0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ROZWIAZANIA OGRANICZAJĄCE NEGATYWNY WPŁYW NA ŚRODOWISKO</a:t>
            </a: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ODDZIAŁYWANIE TRANSGRANICZNE</a:t>
            </a:r>
            <a:endParaRPr lang="pl-P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1920240"/>
            <a:ext cx="8229600" cy="493776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Możliwe transgraniczne oddziaływanie może dotyczyć obszaru zlewni rzeki Strwiąż, będącej częścią dorzecza Dniestru.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W zakresie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transgranicznego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oddziaływania projektu Programu na zasoby wodne przewiduje się wpływ działań związanych z poprawą gospodarki wodno-ściekowej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 gospodarki odpadami obejmujących projekt Czyste Bieszczady.</a:t>
            </a:r>
            <a:endParaRPr lang="pl-PL" sz="2400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660232" y="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640960" cy="50097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W projekcie Programu, w ramach </a:t>
            </a:r>
            <a:r>
              <a:rPr lang="pl-PL" sz="2500" b="1" dirty="0" smtClean="0">
                <a:solidFill>
                  <a:srgbClr val="002060"/>
                </a:solidFill>
                <a:latin typeface="Constantia" pitchFamily="18" charset="0"/>
              </a:rPr>
              <a:t>działania </a:t>
            </a:r>
            <a:r>
              <a:rPr lang="pl-PL" sz="2500" b="1" i="1" dirty="0" smtClean="0">
                <a:solidFill>
                  <a:srgbClr val="002060"/>
                </a:solidFill>
                <a:latin typeface="Constantia" pitchFamily="18" charset="0"/>
              </a:rPr>
              <a:t>4.2. Wykorzystanie </a:t>
            </a:r>
            <a:r>
              <a:rPr lang="pl-PL" sz="2500" b="1" i="1" dirty="0" err="1" smtClean="0">
                <a:solidFill>
                  <a:srgbClr val="002060"/>
                </a:solidFill>
                <a:latin typeface="Constantia" pitchFamily="18" charset="0"/>
              </a:rPr>
              <a:t>transgranicznej</a:t>
            </a:r>
            <a:r>
              <a:rPr lang="pl-PL" sz="2500" b="1" i="1" dirty="0" smtClean="0">
                <a:solidFill>
                  <a:srgbClr val="002060"/>
                </a:solidFill>
                <a:latin typeface="Constantia" pitchFamily="18" charset="0"/>
              </a:rPr>
              <a:t> infrastruktury komunikacyjnej w ruchu lokalnym </a:t>
            </a:r>
            <a:br>
              <a:rPr lang="pl-PL" sz="2500" b="1" i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500" b="1" i="1" dirty="0" smtClean="0">
                <a:solidFill>
                  <a:srgbClr val="002060"/>
                </a:solidFill>
                <a:latin typeface="Constantia" pitchFamily="18" charset="0"/>
              </a:rPr>
              <a:t>i turystycznym</a:t>
            </a:r>
            <a:r>
              <a:rPr lang="pl-PL" sz="2500" b="1" dirty="0" smtClean="0">
                <a:solidFill>
                  <a:srgbClr val="002060"/>
                </a:solidFill>
                <a:latin typeface="Constantia" pitchFamily="18" charset="0"/>
              </a:rPr>
              <a:t> zaproponowano następujące projekty strategiczne, tj.:</a:t>
            </a:r>
            <a:endParaRPr lang="pl-PL" sz="25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modernizacja infrastruktury drogowej łączącej układ dróg krajowych, regionalnych i lokalnych z granicą państwa,</a:t>
            </a:r>
          </a:p>
          <a:p>
            <a:pPr lvl="0"/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budowa i uruchomienie nowych przejść granicznych w ruchu drogowym,</a:t>
            </a:r>
          </a:p>
          <a:p>
            <a:pPr lvl="0"/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realizacja niezbędnych inwestycji infrastrukturalnych służących przywróceniu ruchu </a:t>
            </a:r>
            <a:r>
              <a:rPr lang="pl-PL" sz="2500" dirty="0" err="1" smtClean="0">
                <a:solidFill>
                  <a:srgbClr val="002060"/>
                </a:solidFill>
                <a:latin typeface="Constantia" pitchFamily="18" charset="0"/>
              </a:rPr>
              <a:t>transgranicznego</a:t>
            </a:r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 na kolejowych przejściach granicznych,</a:t>
            </a:r>
          </a:p>
          <a:p>
            <a:pPr lvl="0"/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budowa nowych i modernizacja istniejących turystycznych przejść granicznych. </a:t>
            </a:r>
            <a:b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</a:br>
            <a:endParaRPr lang="pl-PL" sz="25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marL="0" lvl="0" indent="0">
              <a:buNone/>
            </a:pPr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Proponowane typy projektów będą miały głównie charakter lokalny </a:t>
            </a:r>
            <a:b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500" dirty="0" smtClean="0">
                <a:solidFill>
                  <a:srgbClr val="002060"/>
                </a:solidFill>
                <a:latin typeface="Constantia" pitchFamily="18" charset="0"/>
              </a:rPr>
              <a:t>i ponadlokalny, a potencjalne oddziaływanie negatywne ich realizacji zasięg miejscowy.</a:t>
            </a:r>
          </a:p>
          <a:p>
            <a:endParaRPr lang="pl-PL" dirty="0"/>
          </a:p>
        </p:txBody>
      </p:sp>
      <p:sp>
        <p:nvSpPr>
          <p:cNvPr id="7" name="Tytuł 4"/>
          <p:cNvSpPr txBox="1">
            <a:spLocks/>
          </p:cNvSpPr>
          <p:nvPr/>
        </p:nvSpPr>
        <p:spPr>
          <a:xfrm>
            <a:off x="683568" y="692696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ODDZIAŁYWANIE TRANSGRANICZNE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229600" cy="515378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Ze względu na duży stopień ogólności, charakter dokumentu, a zwłaszcza brak jednoznacznej lokalizacji dla poszczególnych projektów strategicznych oraz brak wiedzy o ich skali, </a:t>
            </a:r>
            <a:r>
              <a:rPr lang="pl-PL" sz="2400" b="1" i="1" dirty="0" smtClean="0">
                <a:solidFill>
                  <a:srgbClr val="002060"/>
                </a:solidFill>
                <a:latin typeface="Constantia" pitchFamily="18" charset="0"/>
              </a:rPr>
              <a:t>nie stwierdzono wystąpienia znaczącego oddziaływania </a:t>
            </a:r>
            <a:r>
              <a:rPr lang="pl-PL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transgranicznego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i="1" dirty="0" smtClean="0">
                <a:solidFill>
                  <a:srgbClr val="002060"/>
                </a:solidFill>
                <a:latin typeface="Constantia" pitchFamily="18" charset="0"/>
              </a:rPr>
              <a:t>Na obecnym etapie nie zachodzi potrzeba uruchamiania procedury oceny oddziaływania na środowisko w kontekście </a:t>
            </a:r>
            <a:r>
              <a:rPr lang="pl-PL" sz="2400" i="1" dirty="0" err="1" smtClean="0">
                <a:solidFill>
                  <a:srgbClr val="002060"/>
                </a:solidFill>
                <a:latin typeface="Constantia" pitchFamily="18" charset="0"/>
              </a:rPr>
              <a:t>transgranicznym</a:t>
            </a:r>
            <a:r>
              <a:rPr lang="pl-PL" sz="24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endParaRPr lang="pl-PL" sz="2400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8" name="Tytuł 4"/>
          <p:cNvSpPr txBox="1">
            <a:spLocks/>
          </p:cNvSpPr>
          <p:nvPr/>
        </p:nvSpPr>
        <p:spPr>
          <a:xfrm>
            <a:off x="539552" y="980728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ODDZIAŁYWANIE TRANSGRANICZNE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UZGODNIENIE ZAKRESU I STOPNIA SZCZEGÓŁOWOŚCI PROGNOZY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708920"/>
            <a:ext cx="8229600" cy="493776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Regionalny Dyrektor Ochrony Środowiska w Rzeszowie,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Państwowy Wojewódzki Inspektorat Sanitarny.</a:t>
            </a:r>
            <a:endParaRPr lang="pl-PL" sz="2400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WNIOSKI</a:t>
            </a:r>
            <a:endParaRPr lang="pl-P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Ocena potencjalnych oddziaływań ma charakter hipotetyczny ze względu na bardzo ogólny charakter projektu Programu.</a:t>
            </a: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Funkcjonowanie zrealizowanych już 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projektów strategicznych</a:t>
            </a: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 będzie korzystnie wpływać na stan środowiska i zdrowie ludzi, zwłaszcza, gdy stosowane będą najnowsze technologie oraz „dobre praktyki”, niemniej jednak pozytywnych zmian należy spodziewać się 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w dłuższej perspektywie czasowej.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Nie zachodzi potrzeba uruchamiana procedury oceny oddziaływania na środowisko w kontekście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transgranicznym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WNIOSKI</a:t>
            </a:r>
            <a:endParaRPr lang="pl-P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29600" cy="493776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Realizując projekt</a:t>
            </a:r>
            <a:r>
              <a:rPr lang="pl-PL" dirty="0" smtClean="0">
                <a:solidFill>
                  <a:srgbClr val="002060"/>
                </a:solidFill>
                <a:latin typeface="Constantia" pitchFamily="18" charset="0"/>
              </a:rPr>
              <a:t>y</a:t>
            </a:r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 należy przede wszystkim: </a:t>
            </a:r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zachować spójność i integralność obszarów Natura 2000</a:t>
            </a:r>
            <a:r>
              <a:rPr lang="pl-PL" dirty="0" smtClean="0">
                <a:solidFill>
                  <a:srgbClr val="002060"/>
                </a:solidFill>
                <a:latin typeface="Constantia" pitchFamily="18" charset="0"/>
              </a:rPr>
              <a:t>,</a:t>
            </a:r>
          </a:p>
          <a:p>
            <a:pPr lvl="0"/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unikać tworzenia barier dla przemieszczających się zwierząt oraz prawidłowego funkcjonowania układów przyrodniczych, </a:t>
            </a:r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ograniczać presję inwestycyjną na tereny najcenniejsze pod względem przyrodniczym,</a:t>
            </a:r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wykluczać lub w uzasadnionych przypadkach ograniczać, fragmentację środowiska do niezbędnego minimum, </a:t>
            </a:r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mtClean="0">
                <a:solidFill>
                  <a:srgbClr val="002060"/>
                </a:solidFill>
                <a:latin typeface="Constantia" pitchFamily="18" charset="0"/>
              </a:rPr>
              <a:t>zapewniać drożność korytarzy ekologicznych oraz szlaków migracyjnych zwierząt.</a:t>
            </a:r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WNIOSKI</a:t>
            </a:r>
            <a:endParaRPr lang="pl-PL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229600" cy="5081776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pl-PL" sz="2400" b="1" smtClean="0">
              <a:solidFill>
                <a:srgbClr val="002060"/>
              </a:solidFill>
              <a:latin typeface="Constantia" pitchFamily="18" charset="0"/>
            </a:endParaRPr>
          </a:p>
          <a:p>
            <a:pPr lvl="0" algn="ctr">
              <a:buNone/>
            </a:pPr>
            <a:r>
              <a:rPr lang="pl-PL" sz="2400" b="1" smtClean="0">
                <a:solidFill>
                  <a:srgbClr val="002060"/>
                </a:solidFill>
                <a:latin typeface="Constantia" pitchFamily="18" charset="0"/>
              </a:rPr>
              <a:t>Przeprowadzone </a:t>
            </a:r>
            <a:r>
              <a:rPr lang="pl-PL" sz="2400" b="1" dirty="0" smtClean="0">
                <a:solidFill>
                  <a:srgbClr val="002060"/>
                </a:solidFill>
                <a:latin typeface="Constantia" pitchFamily="18" charset="0"/>
              </a:rPr>
              <a:t>analizy wykazują, iż proponowane </a:t>
            </a:r>
            <a:br>
              <a:rPr lang="pl-PL" sz="2400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b="1" dirty="0" smtClean="0">
                <a:solidFill>
                  <a:srgbClr val="002060"/>
                </a:solidFill>
                <a:latin typeface="Constantia" pitchFamily="18" charset="0"/>
              </a:rPr>
              <a:t>w projekcie Programu projekty strategiczne, dzięki którym zostaną osiągnięte zamierzone cele, będą miały przede wszystkim charakter lokalny </a:t>
            </a:r>
            <a:br>
              <a:rPr lang="pl-PL" sz="2400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b="1" dirty="0" smtClean="0">
                <a:solidFill>
                  <a:srgbClr val="002060"/>
                </a:solidFill>
                <a:latin typeface="Constantia" pitchFamily="18" charset="0"/>
              </a:rPr>
              <a:t>i ponadlokalny, a potencjalne negatywne oddziaływanie realizowanych zamierzeń inwestycyjnych będzie miało głównie miejscowy zasięg. </a:t>
            </a:r>
            <a:r>
              <a:rPr lang="x-none" sz="2400" b="1" smtClean="0"/>
              <a:t>  </a:t>
            </a:r>
            <a:endParaRPr lang="pl-PL" sz="2400" b="1" dirty="0" smtClean="0"/>
          </a:p>
          <a:p>
            <a:pPr lvl="0"/>
            <a:endParaRPr lang="pl-PL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DZIĘKUJĘ PAŃSTWU ZA UWAGĘ! </a:t>
            </a:r>
            <a:endParaRPr lang="pl-P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44208" y="4869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Lucyna </a:t>
            </a:r>
            <a:r>
              <a:rPr lang="pl-PL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Zymyn</a:t>
            </a:r>
            <a:endParaRPr lang="pl-PL" dirty="0">
              <a:latin typeface="Constanti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95128" y="6309320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Podkarpackie Biuro Planowania Przestrzennego w Rzeszowie</a:t>
            </a:r>
            <a:endParaRPr lang="pl-PL" sz="17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CEL I ZAKRES PROGNOZY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229600" cy="3960440"/>
          </a:xfrm>
        </p:spPr>
        <p:txBody>
          <a:bodyPr>
            <a:normAutofit/>
          </a:bodyPr>
          <a:lstStyle/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identyfikacja możliwych do określenia skutków środowiskowych (głównie pozytywnych oraz negatywnych) realizacji poszczególnych projektów strategicznych określonych w ramach priorytetów,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identyfikacja i eliminacja takich projektów strategicznych, których negatywne skutki środowiskowe pozostają w sprzeczności z wymogami prawa,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229600" cy="4937760"/>
          </a:xfrm>
        </p:spPr>
        <p:txBody>
          <a:bodyPr/>
          <a:lstStyle/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ustalenie czy realizacja określonych typów projektów strategicznych sprzyja ochronie środowiska przyrodniczego i zrównoważonemu rozwojowi Bieszczad,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lvl="0"/>
            <a:r>
              <a:rPr lang="x-none" sz="2400" smtClean="0">
                <a:solidFill>
                  <a:srgbClr val="002060"/>
                </a:solidFill>
                <a:latin typeface="Constantia" pitchFamily="18" charset="0"/>
              </a:rPr>
              <a:t>wskazanie, jeżeli jest to zasadne, rozwiązań alternatywnych przyczyniających się do zmniejszenia obciążeń środowiska.</a:t>
            </a:r>
            <a:endParaRPr lang="pl-PL" sz="2400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pl-PL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CEL I ZAKRES PROGNOZY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ZAŁOŻENIA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wszystkie realizowane w ramach priorytetów projekty strategiczne będą spełniały wszelkie określone obowiązującym prawem wymagania,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 będą stosowane najlepsze i najnowocześniejsze techniki i technologie sprzyjające ochronie środowiska,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szczegółowość Prognozy będzie adekwatna do stopnia szczegółowości analizowanego dokumentu.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DOKUMENTY POWIĄZANE Z PROGRAM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EM STRATEGICZNEGO ROZWOJU BIESZCZAD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229600" cy="4937760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Europa 2020 – Strategia na rzecz inteligentnego i zrównoważonego rozwoju sprzyjającego włączeniu społecznemu 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Polska 2030. Trzecia fala nowoczesności. Długookresowa Strategia Rozwoju Kraju,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Koncepcja Przestrzennego Zagospodarowania Kraju 2030,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Strategia Rozwoju Kraju 2020 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Krajowa Strategia Rozwoju Regionalnego 2010-2020: Regiony, Miasta, Obszary Wiejskie,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Strategia Rozwoju Transportu do 2020 roku,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Strategia rozwoju społeczno – gospodarczego Polski Wschodniej do roku 2020,</a:t>
            </a:r>
          </a:p>
          <a:p>
            <a:r>
              <a:rPr lang="pl-PL" sz="2000" dirty="0" smtClean="0">
                <a:solidFill>
                  <a:srgbClr val="002060"/>
                </a:solidFill>
                <a:latin typeface="Constantia" pitchFamily="18" charset="0"/>
              </a:rPr>
              <a:t>Strategia Rozwoju Województwa – Podkarpackie 2020.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PROBLEMY OCHRONY ŚRODOWISKA ISTOTNE </a:t>
            </a:r>
            <a:b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 PUNKTU WIDZENIA PROGRAMU</a:t>
            </a:r>
            <a:endParaRPr lang="pl-PL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229600" cy="493776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jedna z najwyższych w województwie ilość osób zagrożonych ubóstwem oraz wykluczonych i zagrożonych wykluczeniem społecznym,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wysoka liczba osób bezrobotnych, w tym duży odsetek osób młodych, do 25 roku życia, powodująca niekorzystne tendencje migracyjne,</a:t>
            </a:r>
          </a:p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skrajnie niska gęstość zaludnienia Bieszczad powoduje, że nie spełniają kryteriów wsparcia z krajowych programów </a:t>
            </a:r>
            <a:b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w zakresie poprawy infrastruktury ochrony środowiska,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kładka_Bieszczady_gotow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64096" cy="1003279"/>
          </a:xfrm>
          <a:prstGeom prst="rect">
            <a:avLst/>
          </a:prstGeom>
        </p:spPr>
      </p:pic>
      <p:pic>
        <p:nvPicPr>
          <p:cNvPr id="4" name="irc_mi" descr="http://interpiano.pl/ckfinder/userfiles/images/podkarpackie_przestrzen_otwarta.jpg"/>
          <p:cNvPicPr>
            <a:picLocks noChangeAspect="1" noChangeArrowheads="1"/>
          </p:cNvPicPr>
          <p:nvPr/>
        </p:nvPicPr>
        <p:blipFill>
          <a:blip r:embed="rId3" cstate="print"/>
          <a:srcRect l="7259" t="10008" r="7259" b="14528"/>
          <a:stretch>
            <a:fillRect/>
          </a:stretch>
        </p:blipFill>
        <p:spPr bwMode="auto">
          <a:xfrm>
            <a:off x="6588224" y="188640"/>
            <a:ext cx="233658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496944" cy="990600"/>
          </a:xfrm>
        </p:spPr>
        <p:txBody>
          <a:bodyPr>
            <a:normAutofit/>
          </a:bodyPr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PROBLEMY OCHRONY ŚRODOWISKA ISTOTNE </a:t>
            </a:r>
            <a:b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pl-PL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Z PUNKTU WIDZENIA PROGRAMU</a:t>
            </a:r>
            <a:endParaRPr lang="pl-PL" sz="25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229600" cy="4937760"/>
          </a:xfrm>
        </p:spPr>
        <p:txBody>
          <a:bodyPr>
            <a:normAutofit/>
          </a:bodyPr>
          <a:lstStyle/>
          <a:p>
            <a:pPr lvl="0"/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intensywnie postępująca </a:t>
            </a:r>
            <a:r>
              <a:rPr lang="pl-PL" sz="2400" dirty="0" err="1" smtClean="0">
                <a:solidFill>
                  <a:srgbClr val="002060"/>
                </a:solidFill>
                <a:latin typeface="Constantia" pitchFamily="18" charset="0"/>
              </a:rPr>
              <a:t>antropogenizacja</a:t>
            </a:r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 środowiska naturalnego, szczególnie dotyczy to zabudowy na terenach zalewowych i osuwiskowych,</a:t>
            </a:r>
          </a:p>
          <a:p>
            <a:r>
              <a:rPr lang="pl-PL" sz="2400" dirty="0" smtClean="0">
                <a:solidFill>
                  <a:srgbClr val="002060"/>
                </a:solidFill>
                <a:latin typeface="Constantia" pitchFamily="18" charset="0"/>
              </a:rPr>
              <a:t>agresywna antropopresja na poszczególne elementy środowiska przyrodniczego, m.in.: postępująca urbanizacja i zajmowanie przez ludzi terenów będących naturalnymi siedliskami zwierząt, roślin oraz grzybów, zanieczyszczenie poszczególnych elementów środowiska, niekorzystna zmiana sposobów użytkowania ziemi i przekształcania dolin rzecznych,</a:t>
            </a:r>
          </a:p>
          <a:p>
            <a:pPr lvl="0"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1306</TotalTime>
  <Words>949</Words>
  <Application>Microsoft Office PowerPoint</Application>
  <PresentationFormat>Pokaz na ekranie (4:3)</PresentationFormat>
  <Paragraphs>146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Początek</vt:lpstr>
      <vt:lpstr>PROGNOZA ODDZIAŁYWANIA NA ŚRODOWISKO  PROJEKTU  PROGRAMU STRATEGICZNEGO ROZWOJU BIESZCZAD</vt:lpstr>
      <vt:lpstr>PODSTAWA PRAWNA OPRACOWANIA PROGOZY </vt:lpstr>
      <vt:lpstr>UZGODNIENIE ZAKRESU I STOPNIA SZCZEGÓŁOWOŚCI PROGNOZY </vt:lpstr>
      <vt:lpstr>CEL I ZAKRES PROGNOZY </vt:lpstr>
      <vt:lpstr>CEL I ZAKRES PROGNOZY </vt:lpstr>
      <vt:lpstr>ZAŁOŻENIA </vt:lpstr>
      <vt:lpstr>DOKUMENTY POWIĄZANE Z PROGRAMEM STRATEGICZNEGO ROZWOJU BIESZCZAD </vt:lpstr>
      <vt:lpstr>PROBLEMY OCHRONY ŚRODOWISKA ISTOTNE  Z PUNKTU WIDZENIA PROGRAMU</vt:lpstr>
      <vt:lpstr>PROBLEMY OCHRONY ŚRODOWISKA ISTOTNE  Z PUNKTU WIDZENIA PROGRAMU</vt:lpstr>
      <vt:lpstr>PROBLEMY OCHRONY ŚRODOWISKA ISTOTNE  Z PUNKTU WIDZENIA PROGRAMU</vt:lpstr>
      <vt:lpstr>PROBLEMY OCHRONY ŚRODOWISKA ISTOTNE  Z PUNKTU WIDZENIA PROGRAMU</vt:lpstr>
      <vt:lpstr>Slajd 12</vt:lpstr>
      <vt:lpstr>  </vt:lpstr>
      <vt:lpstr>ANALIZA I OCENA PRZEWIDYWANEGO ODDZIAŁYWANIA  </vt:lpstr>
      <vt:lpstr>CHARAKTERYSTYKA ODDZIAŁYWANIA </vt:lpstr>
      <vt:lpstr>Slajd 16</vt:lpstr>
      <vt:lpstr>Slajd 17</vt:lpstr>
      <vt:lpstr>PODSUMOWANIE PRZEPROWADZONYCH ANALIZ </vt:lpstr>
      <vt:lpstr> </vt:lpstr>
      <vt:lpstr>PODSUMOWANIE PRZEPROWADZONYCH ANALIZ </vt:lpstr>
      <vt:lpstr>PODSUMOWANIE PRZEPROWADZONYCH ANALIZ    </vt:lpstr>
      <vt:lpstr>  </vt:lpstr>
      <vt:lpstr>  </vt:lpstr>
      <vt:lpstr>ODDZIAŁYWANIE NA CELE I PRZEDMIOT OCHRONY OBSZARÓW NATURA 2000  </vt:lpstr>
      <vt:lpstr>  ROZWIĄZANIA OGRANICZAJĄCE NEGATYWNY WPŁYW NA ŚRODOWISKO</vt:lpstr>
      <vt:lpstr>  </vt:lpstr>
      <vt:lpstr>  ODDZIAŁYWANIE TRANSGRANICZNE</vt:lpstr>
      <vt:lpstr>  </vt:lpstr>
      <vt:lpstr>  </vt:lpstr>
      <vt:lpstr>  WNIOSKI</vt:lpstr>
      <vt:lpstr>  WNIOSKI</vt:lpstr>
      <vt:lpstr>  WNIOSKI</vt:lpstr>
      <vt:lpstr>  DZIĘKUJĘ PAŃSTWU ZA UWAGĘ!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Prognoza oddziaływania na środowisko  projektu  Programu strategicznego rozwoju bieszczad</dc:title>
  <dc:creator>Ula</dc:creator>
  <cp:lastModifiedBy>LZymyn</cp:lastModifiedBy>
  <cp:revision>106</cp:revision>
  <dcterms:created xsi:type="dcterms:W3CDTF">2014-05-15T07:38:04Z</dcterms:created>
  <dcterms:modified xsi:type="dcterms:W3CDTF">2014-06-17T07:37:45Z</dcterms:modified>
</cp:coreProperties>
</file>